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8"/>
  </p:notesMasterIdLst>
  <p:sldIdLst>
    <p:sldId id="256" r:id="rId2"/>
    <p:sldId id="272" r:id="rId3"/>
    <p:sldId id="257" r:id="rId4"/>
    <p:sldId id="258" r:id="rId5"/>
    <p:sldId id="259" r:id="rId6"/>
    <p:sldId id="267" r:id="rId7"/>
    <p:sldId id="260" r:id="rId8"/>
    <p:sldId id="261" r:id="rId9"/>
    <p:sldId id="273" r:id="rId10"/>
    <p:sldId id="262" r:id="rId11"/>
    <p:sldId id="264" r:id="rId12"/>
    <p:sldId id="271" r:id="rId13"/>
    <p:sldId id="270" r:id="rId14"/>
    <p:sldId id="266" r:id="rId15"/>
    <p:sldId id="268" r:id="rId16"/>
    <p:sldId id="265" r:id="rId1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B37"/>
    <a:srgbClr val="00C210"/>
    <a:srgbClr val="FFFFFF"/>
    <a:srgbClr val="1C4F69"/>
    <a:srgbClr val="64251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showGuides="1">
      <p:cViewPr varScale="1">
        <p:scale>
          <a:sx n="80" d="100"/>
          <a:sy n="80" d="100"/>
        </p:scale>
        <p:origin x="3162" y="114"/>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microsoft.com/office/2007/relationships/hdphoto" Target="../media/hdphoto10.wdp"/><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microsoft.com/office/2007/relationships/hdphoto" Target="../media/hdphoto11.wdp"/><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9.jpeg"/><Relationship Id="rId3" Type="http://schemas.microsoft.com/office/2007/relationships/hdphoto" Target="../media/hdphoto12.wdp"/><Relationship Id="rId7" Type="http://schemas.microsoft.com/office/2007/relationships/hdphoto" Target="../media/hdphoto13.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microsoft.com/office/2007/relationships/hdphoto" Target="../media/hdphoto6.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3.png"/><Relationship Id="rId2" Type="http://schemas.openxmlformats.org/officeDocument/2006/relationships/image" Target="../media/image3.png"/><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microsoft.com/office/2007/relationships/hdphoto" Target="../media/hdphoto7.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
        <p:nvSpPr>
          <p:cNvPr id="5"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flipH="1">
            <a:off x="-51933" y="3377955"/>
            <a:ext cx="1062416" cy="1881943"/>
          </a:xfrm>
          <a:prstGeom prst="rect">
            <a:avLst/>
          </a:prstGeom>
        </p:spPr>
      </p:pic>
      <p:pic>
        <p:nvPicPr>
          <p:cNvPr id="43" name="図 4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888682" y="5335836"/>
            <a:ext cx="1062416" cy="1881943"/>
          </a:xfrm>
          <a:prstGeom prst="rect">
            <a:avLst/>
          </a:prstGeom>
        </p:spPr>
      </p:pic>
      <p:pic>
        <p:nvPicPr>
          <p:cNvPr id="28" name="図 2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742370" y="1299463"/>
            <a:ext cx="1062416" cy="1881943"/>
          </a:xfrm>
          <a:prstGeom prst="rect">
            <a:avLst/>
          </a:prstGeom>
        </p:spPr>
      </p:pic>
      <p:sp>
        <p:nvSpPr>
          <p:cNvPr id="5"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7110" r="13880"/>
          <a:stretch/>
        </p:blipFill>
        <p:spPr>
          <a:xfrm>
            <a:off x="818147" y="3061776"/>
            <a:ext cx="2610853" cy="1858793"/>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l="2310" r="6800"/>
          <a:stretch/>
        </p:blipFill>
        <p:spPr>
          <a:xfrm>
            <a:off x="3657598" y="3055425"/>
            <a:ext cx="3056023" cy="189128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7787"/>
          <a:stretch/>
        </p:blipFill>
        <p:spPr>
          <a:xfrm>
            <a:off x="3138336" y="5129953"/>
            <a:ext cx="2948138" cy="1812962"/>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8" name="図 7"/>
          <p:cNvPicPr>
            <a:picLocks noChangeAspect="1"/>
          </p:cNvPicPr>
          <p:nvPr/>
        </p:nvPicPr>
        <p:blipFill rotWithShape="1">
          <a:blip r:embed="rId7" cstate="print">
            <a:extLst>
              <a:ext uri="{28A0092B-C50C-407E-A947-70E740481C1C}">
                <a14:useLocalDpi xmlns:a14="http://schemas.microsoft.com/office/drawing/2010/main" val="0"/>
              </a:ext>
            </a:extLst>
          </a:blip>
          <a:srcRect l="20330" t="8549" r="14499"/>
          <a:stretch/>
        </p:blipFill>
        <p:spPr>
          <a:xfrm>
            <a:off x="149931" y="1218439"/>
            <a:ext cx="2347575" cy="1632416"/>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1841" y="1191881"/>
            <a:ext cx="2873394" cy="165897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7506" y="7126159"/>
            <a:ext cx="4216115" cy="2371566"/>
          </a:xfrm>
          <a:prstGeom prst="rect">
            <a:avLst/>
          </a:prstGeom>
          <a:effectLst>
            <a:glow rad="25400">
              <a:schemeClr val="tx2">
                <a:lumMod val="50000"/>
              </a:schemeClr>
            </a:glow>
            <a:outerShdw blurRad="50800" dist="38100" dir="2700000" algn="tl" rotWithShape="0">
              <a:prstClr val="black">
                <a:alpha val="40000"/>
              </a:prstClr>
            </a:outerShdw>
          </a:effectLst>
        </p:spPr>
      </p:pic>
      <p:sp>
        <p:nvSpPr>
          <p:cNvPr id="3" name="正方形/長方形 2"/>
          <p:cNvSpPr/>
          <p:nvPr/>
        </p:nvSpPr>
        <p:spPr>
          <a:xfrm>
            <a:off x="149931" y="7126158"/>
            <a:ext cx="2237873" cy="2371565"/>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t>たくさんの方に</a:t>
            </a:r>
            <a:r>
              <a:rPr lang="en-US" altLang="ja-JP" dirty="0" smtClean="0">
                <a:effectLst>
                  <a:glow rad="63500">
                    <a:srgbClr val="00C210">
                      <a:alpha val="60000"/>
                    </a:srgbClr>
                  </a:glow>
                </a:effectLst>
              </a:rPr>
              <a:t>FLONTLINE</a:t>
            </a:r>
            <a:r>
              <a:rPr lang="ja-JP" altLang="en-US" sz="1600" dirty="0" smtClean="0"/>
              <a:t>を楽しんでいただきました。</a:t>
            </a:r>
            <a:endParaRPr lang="en-US" altLang="ja-JP" sz="1600" dirty="0" smtClean="0"/>
          </a:p>
          <a:p>
            <a:r>
              <a:rPr lang="ja-JP" altLang="en-US" dirty="0" smtClean="0">
                <a:effectLst>
                  <a:glow rad="101600">
                    <a:schemeClr val="accent5">
                      <a:satMod val="175000"/>
                      <a:alpha val="40000"/>
                    </a:schemeClr>
                  </a:glow>
                </a:effectLst>
              </a:rPr>
              <a:t>楽しかった！</a:t>
            </a:r>
            <a:r>
              <a:rPr lang="ja-JP" altLang="en-US" sz="1600" dirty="0" smtClean="0"/>
              <a:t>という</a:t>
            </a:r>
            <a:endParaRPr lang="en-US" altLang="ja-JP" sz="1600" dirty="0" smtClean="0"/>
          </a:p>
          <a:p>
            <a:r>
              <a:rPr lang="ja-JP" altLang="en-US" sz="1600" dirty="0" smtClean="0"/>
              <a:t>声が多く、私たちも</a:t>
            </a:r>
            <a:endParaRPr lang="en-US" altLang="ja-JP" sz="1600" dirty="0" smtClean="0"/>
          </a:p>
          <a:p>
            <a:r>
              <a:rPr lang="ja-JP" altLang="en-US" sz="1600" dirty="0" smtClean="0"/>
              <a:t>本当に嬉しかったです。</a:t>
            </a:r>
            <a:endParaRPr lang="en-US" altLang="ja-JP" sz="1600" dirty="0" smtClean="0"/>
          </a:p>
          <a:p>
            <a:r>
              <a:rPr lang="ja-JP" altLang="en-US" sz="1600" dirty="0" smtClean="0"/>
              <a:t>当日はありがとう</a:t>
            </a:r>
            <a:endParaRPr lang="en-US" altLang="ja-JP" sz="1600" dirty="0" smtClean="0"/>
          </a:p>
          <a:p>
            <a:r>
              <a:rPr lang="ja-JP" altLang="en-US" sz="1600" dirty="0" smtClean="0"/>
              <a:t>ございました。</a:t>
            </a:r>
            <a:endParaRPr lang="en-US" altLang="ja-JP" sz="1600" dirty="0" smtClean="0"/>
          </a:p>
        </p:txBody>
      </p:sp>
      <p:pic>
        <p:nvPicPr>
          <p:cNvPr id="14" name="図 13"/>
          <p:cNvPicPr>
            <a:picLocks noChangeAspect="1"/>
          </p:cNvPicPr>
          <p:nvPr/>
        </p:nvPicPr>
        <p:blipFill rotWithShape="1">
          <a:blip r:embed="rId10" cstate="print">
            <a:extLst>
              <a:ext uri="{28A0092B-C50C-407E-A947-70E740481C1C}">
                <a14:useLocalDpi xmlns:a14="http://schemas.microsoft.com/office/drawing/2010/main" val="0"/>
              </a:ext>
            </a:extLst>
          </a:blip>
          <a:srcRect l="6343" t="1991" r="10043" b="-1"/>
          <a:stretch/>
        </p:blipFill>
        <p:spPr>
          <a:xfrm>
            <a:off x="149931" y="5120153"/>
            <a:ext cx="2779294" cy="1832560"/>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40" name="図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4365" y="2943125"/>
            <a:ext cx="1055185" cy="2009875"/>
          </a:xfrm>
          <a:prstGeom prst="rect">
            <a:avLst/>
          </a:prstGeom>
          <a:effectLst>
            <a:glow rad="38100">
              <a:schemeClr val="tx1"/>
            </a:glow>
          </a:effectLst>
        </p:spPr>
      </p:pic>
      <p:pic>
        <p:nvPicPr>
          <p:cNvPr id="41" name="図 40"/>
          <p:cNvPicPr>
            <a:picLocks noChangeAspect="1"/>
          </p:cNvPicPr>
          <p:nvPr/>
        </p:nvPicPr>
        <p:blipFill rotWithShape="1">
          <a:blip r:embed="rId12">
            <a:extLst>
              <a:ext uri="{28A0092B-C50C-407E-A947-70E740481C1C}">
                <a14:useLocalDpi xmlns:a14="http://schemas.microsoft.com/office/drawing/2010/main" val="0"/>
              </a:ext>
            </a:extLst>
          </a:blip>
          <a:srcRect l="23651" t="2672" r="24307"/>
          <a:stretch/>
        </p:blipFill>
        <p:spPr>
          <a:xfrm>
            <a:off x="5388528" y="4971729"/>
            <a:ext cx="1177515" cy="2202163"/>
          </a:xfrm>
          <a:prstGeom prst="rect">
            <a:avLst/>
          </a:prstGeom>
          <a:effectLst>
            <a:glow rad="25400">
              <a:schemeClr val="tx1"/>
            </a:glow>
          </a:effectLst>
        </p:spPr>
      </p:pic>
      <p:pic>
        <p:nvPicPr>
          <p:cNvPr id="42" name="図 41"/>
          <p:cNvPicPr>
            <a:picLocks noChangeAspect="1"/>
          </p:cNvPicPr>
          <p:nvPr/>
        </p:nvPicPr>
        <p:blipFill rotWithShape="1">
          <a:blip r:embed="rId13" cstate="print">
            <a:extLst>
              <a:ext uri="{28A0092B-C50C-407E-A947-70E740481C1C}">
                <a14:useLocalDpi xmlns:a14="http://schemas.microsoft.com/office/drawing/2010/main" val="0"/>
              </a:ext>
            </a:extLst>
          </a:blip>
          <a:srcRect l="15476" r="16252"/>
          <a:stretch/>
        </p:blipFill>
        <p:spPr>
          <a:xfrm>
            <a:off x="5248275" y="1076375"/>
            <a:ext cx="1343025" cy="1967189"/>
          </a:xfrm>
          <a:prstGeom prst="rect">
            <a:avLst/>
          </a:prstGeom>
          <a:effectLst>
            <a:glow>
              <a:schemeClr val="tx1"/>
            </a:glow>
          </a:effectLst>
        </p:spPr>
      </p:pic>
      <p:sp>
        <p:nvSpPr>
          <p:cNvPr id="47" name="テキスト ボックス 46"/>
          <p:cNvSpPr txBox="1"/>
          <p:nvPr/>
        </p:nvSpPr>
        <p:spPr>
          <a:xfrm>
            <a:off x="1395663" y="53441"/>
            <a:ext cx="4066674" cy="461665"/>
          </a:xfrm>
          <a:prstGeom prst="rect">
            <a:avLst/>
          </a:prstGeom>
          <a:noFill/>
        </p:spPr>
        <p:txBody>
          <a:bodyPr wrap="square" rtlCol="0">
            <a:spAutoFit/>
          </a:bodyPr>
          <a:lstStyle/>
          <a:p>
            <a:pPr algn="ctr"/>
            <a:r>
              <a:rPr kumimoji="1" lang="en-US" altLang="ja-JP" sz="2400" b="1" dirty="0" smtClean="0"/>
              <a:t>2020</a:t>
            </a:r>
            <a:r>
              <a:rPr lang="ja-JP" altLang="en-US" sz="2400" b="1" dirty="0"/>
              <a:t>年</a:t>
            </a:r>
            <a:r>
              <a:rPr lang="en-US" altLang="ja-JP" sz="2400" b="1" dirty="0" smtClean="0"/>
              <a:t>1</a:t>
            </a:r>
            <a:r>
              <a:rPr lang="ja-JP" altLang="en-US" sz="2400" b="1" dirty="0" smtClean="0"/>
              <a:t>月</a:t>
            </a:r>
            <a:r>
              <a:rPr lang="en-US" altLang="ja-JP" sz="2400" b="1" dirty="0" smtClean="0"/>
              <a:t>24</a:t>
            </a:r>
            <a:r>
              <a:rPr lang="ja-JP" altLang="en-US" sz="2400" b="1" dirty="0" smtClean="0"/>
              <a:t>日</a:t>
            </a:r>
            <a:r>
              <a:rPr lang="en-US" altLang="ja-JP" sz="2400" b="1" dirty="0" smtClean="0"/>
              <a:t> (</a:t>
            </a:r>
            <a:r>
              <a:rPr lang="ja-JP" altLang="en-US" sz="2400" b="1" dirty="0" smtClean="0"/>
              <a:t>金</a:t>
            </a:r>
            <a:r>
              <a:rPr lang="en-US" altLang="ja-JP" sz="2400" b="1" dirty="0" smtClean="0"/>
              <a:t>)</a:t>
            </a:r>
            <a:endParaRPr kumimoji="1" lang="ja-JP" altLang="en-US" sz="2400" b="1" dirty="0"/>
          </a:p>
        </p:txBody>
      </p:sp>
      <p:sp>
        <p:nvSpPr>
          <p:cNvPr id="48" name="テキスト ボックス 47"/>
          <p:cNvSpPr txBox="1"/>
          <p:nvPr/>
        </p:nvSpPr>
        <p:spPr>
          <a:xfrm>
            <a:off x="103022" y="378553"/>
            <a:ext cx="6651955" cy="769441"/>
          </a:xfrm>
          <a:prstGeom prst="rect">
            <a:avLst/>
          </a:prstGeom>
          <a:noFill/>
          <a:effectLst>
            <a:glow rad="127000">
              <a:schemeClr val="accent4">
                <a:lumMod val="50000"/>
              </a:schemeClr>
            </a:glow>
          </a:effectLst>
        </p:spPr>
        <p:txBody>
          <a:bodyPr wrap="square" rtlCol="0">
            <a:spAutoFit/>
          </a:bodyPr>
          <a:lstStyle/>
          <a:p>
            <a:pPr algn="ctr"/>
            <a:r>
              <a:rPr kumimoji="1" lang="ja-JP" altLang="en-US" sz="4400" b="1" dirty="0" smtClean="0">
                <a:effectLst>
                  <a:glow rad="228600">
                    <a:schemeClr val="accent4">
                      <a:satMod val="175000"/>
                      <a:alpha val="40000"/>
                    </a:schemeClr>
                  </a:glow>
                </a:effectLst>
              </a:rPr>
              <a:t>卒業プレゼンテーション</a:t>
            </a:r>
            <a:endParaRPr kumimoji="1" lang="ja-JP" altLang="en-US" sz="4400" b="1" dirty="0">
              <a:effectLst>
                <a:glow rad="228600">
                  <a:schemeClr val="accent4">
                    <a:satMod val="175000"/>
                    <a:alpha val="40000"/>
                  </a:schemeClr>
                </a:glow>
              </a:effectLst>
            </a:endParaRPr>
          </a:p>
        </p:txBody>
      </p:sp>
      <p:pic>
        <p:nvPicPr>
          <p:cNvPr id="51" name="図 50"/>
          <p:cNvPicPr>
            <a:picLocks noChangeAspect="1"/>
          </p:cNvPicPr>
          <p:nvPr/>
        </p:nvPicPr>
        <p:blipFill rotWithShape="1">
          <a:blip r:embed="rId14">
            <a:extLst>
              <a:ext uri="{28A0092B-C50C-407E-A947-70E740481C1C}">
                <a14:useLocalDpi xmlns:a14="http://schemas.microsoft.com/office/drawing/2010/main" val="0"/>
              </a:ext>
            </a:extLst>
          </a:blip>
          <a:srcRect t="24848" b="26256"/>
          <a:stretch/>
        </p:blipFill>
        <p:spPr>
          <a:xfrm rot="229507">
            <a:off x="2423984" y="6750892"/>
            <a:ext cx="2685809" cy="1313253"/>
          </a:xfrm>
          <a:prstGeom prst="rect">
            <a:avLst/>
          </a:prstGeom>
          <a:effectLst>
            <a:glow rad="25400">
              <a:schemeClr val="tx1"/>
            </a:glow>
          </a:effectLst>
        </p:spPr>
      </p:pic>
      <p:pic>
        <p:nvPicPr>
          <p:cNvPr id="53" name="図 52"/>
          <p:cNvPicPr>
            <a:picLocks noChangeAspect="1"/>
          </p:cNvPicPr>
          <p:nvPr/>
        </p:nvPicPr>
        <p:blipFill rotWithShape="1">
          <a:blip r:embed="rId15" cstate="print">
            <a:extLst>
              <a:ext uri="{28A0092B-C50C-407E-A947-70E740481C1C}">
                <a14:useLocalDpi xmlns:a14="http://schemas.microsoft.com/office/drawing/2010/main" val="0"/>
              </a:ext>
            </a:extLst>
          </a:blip>
          <a:srcRect t="23056" b="20695"/>
          <a:stretch/>
        </p:blipFill>
        <p:spPr>
          <a:xfrm rot="21091512">
            <a:off x="376487" y="5588770"/>
            <a:ext cx="1267991" cy="713245"/>
          </a:xfrm>
          <a:prstGeom prst="rect">
            <a:avLst/>
          </a:prstGeom>
        </p:spPr>
      </p:pic>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3"/>
          <p:cNvSpPr txBox="1">
            <a:spLocks/>
          </p:cNvSpPr>
          <p:nvPr/>
        </p:nvSpPr>
        <p:spPr>
          <a:xfrm>
            <a:off x="-964580"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96" y="3467529"/>
            <a:ext cx="2097819" cy="1572655"/>
          </a:xfrm>
          <a:prstGeom prst="rect">
            <a:avLst/>
          </a:prstGeom>
          <a:effectLst>
            <a:glow rad="63500">
              <a:schemeClr val="tx2">
                <a:lumMod val="50000"/>
              </a:schemeClr>
            </a:glow>
          </a:effectLst>
        </p:spPr>
      </p:pic>
      <p:pic>
        <p:nvPicPr>
          <p:cNvPr id="6" name="図 5"/>
          <p:cNvPicPr>
            <a:picLocks noChangeAspect="1"/>
          </p:cNvPicPr>
          <p:nvPr/>
        </p:nvPicPr>
        <p:blipFill rotWithShape="1">
          <a:blip r:embed="rId4"/>
          <a:srcRect b="5017"/>
          <a:stretch/>
        </p:blipFill>
        <p:spPr>
          <a:xfrm>
            <a:off x="2626683" y="6848807"/>
            <a:ext cx="3105243" cy="1659073"/>
          </a:xfrm>
          <a:prstGeom prst="rect">
            <a:avLst/>
          </a:prstGeom>
          <a:effectLst>
            <a:glow rad="63500">
              <a:schemeClr val="tx2">
                <a:lumMod val="50000"/>
              </a:schemeClr>
            </a:glow>
          </a:effectLst>
        </p:spPr>
      </p:pic>
      <p:pic>
        <p:nvPicPr>
          <p:cNvPr id="15" name="図 14"/>
          <p:cNvPicPr>
            <a:picLocks noChangeAspect="1"/>
          </p:cNvPicPr>
          <p:nvPr/>
        </p:nvPicPr>
        <p:blipFill rotWithShape="1">
          <a:blip r:embed="rId5"/>
          <a:srcRect b="4187"/>
          <a:stretch/>
        </p:blipFill>
        <p:spPr>
          <a:xfrm>
            <a:off x="3688580" y="7874296"/>
            <a:ext cx="3020749" cy="1628025"/>
          </a:xfrm>
          <a:prstGeom prst="rect">
            <a:avLst/>
          </a:prstGeom>
          <a:effectLst>
            <a:glow rad="63500">
              <a:schemeClr val="tx2">
                <a:lumMod val="50000"/>
              </a:schemeClr>
            </a:glow>
          </a:effectLst>
        </p:spPr>
      </p:pic>
      <p:grpSp>
        <p:nvGrpSpPr>
          <p:cNvPr id="48" name="グループ化 47"/>
          <p:cNvGrpSpPr/>
          <p:nvPr/>
        </p:nvGrpSpPr>
        <p:grpSpPr>
          <a:xfrm>
            <a:off x="2466100" y="3611055"/>
            <a:ext cx="4888697" cy="3136477"/>
            <a:chOff x="2436619" y="892197"/>
            <a:chExt cx="4888697" cy="3136477"/>
          </a:xfrm>
        </p:grpSpPr>
        <p:grpSp>
          <p:nvGrpSpPr>
            <p:cNvPr id="36" name="グループ化 35"/>
            <p:cNvGrpSpPr/>
            <p:nvPr/>
          </p:nvGrpSpPr>
          <p:grpSpPr>
            <a:xfrm>
              <a:off x="2545338" y="892197"/>
              <a:ext cx="4251471" cy="1069438"/>
              <a:chOff x="2545338" y="826872"/>
              <a:chExt cx="4251471" cy="1069438"/>
            </a:xfrm>
          </p:grpSpPr>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grpSp>
        <p:grpSp>
          <p:nvGrpSpPr>
            <p:cNvPr id="47" name="グループ化 46"/>
            <p:cNvGrpSpPr/>
            <p:nvPr/>
          </p:nvGrpSpPr>
          <p:grpSpPr>
            <a:xfrm>
              <a:off x="2436619" y="1939328"/>
              <a:ext cx="4888697" cy="2089346"/>
              <a:chOff x="2436619" y="1939328"/>
              <a:chExt cx="4888697" cy="2089346"/>
            </a:xfrm>
          </p:grpSpPr>
          <p:sp>
            <p:nvSpPr>
              <p:cNvPr id="34" name="テキスト ボックス 33"/>
              <p:cNvSpPr txBox="1"/>
              <p:nvPr/>
            </p:nvSpPr>
            <p:spPr>
              <a:xfrm>
                <a:off x="2436619" y="1939328"/>
                <a:ext cx="4888697" cy="984885"/>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・オンライン専門の人は</a:t>
                </a:r>
                <a:r>
                  <a:rPr lang="en-US" altLang="ja-JP" sz="2000" b="1" dirty="0" smtClean="0">
                    <a:effectLst>
                      <a:glow rad="63500">
                        <a:schemeClr val="accent2">
                          <a:lumMod val="50000"/>
                        </a:schemeClr>
                      </a:glow>
                    </a:effectLst>
                  </a:rPr>
                  <a:t>1</a:t>
                </a:r>
                <a:r>
                  <a:rPr lang="ja-JP" altLang="en-US" sz="2000" b="1" dirty="0" smtClean="0">
                    <a:effectLst>
                      <a:glow rad="63500">
                        <a:schemeClr val="accent2">
                          <a:lumMod val="50000"/>
                        </a:schemeClr>
                      </a:glow>
                    </a:effectLst>
                  </a:rPr>
                  <a:t>人の方が◎</a:t>
                </a:r>
                <a:endParaRPr lang="en-US" altLang="ja-JP" sz="2000" b="1" dirty="0" smtClean="0">
                  <a:effectLst>
                    <a:glow rad="63500">
                      <a:schemeClr val="accent2">
                        <a:lumMod val="50000"/>
                      </a:schemeClr>
                    </a:glow>
                  </a:effectLst>
                </a:endParaRPr>
              </a:p>
              <a:p>
                <a:r>
                  <a:rPr lang="ja-JP" altLang="en-US" sz="2000" dirty="0">
                    <a:effectLst/>
                  </a:rPr>
                  <a:t>　</a:t>
                </a:r>
                <a:r>
                  <a:rPr lang="ja-JP" altLang="en-US" dirty="0" smtClean="0">
                    <a:effectLst/>
                  </a:rPr>
                  <a:t>→オンラインに特化して取り組める</a:t>
                </a:r>
                <a:endParaRPr lang="en-US" altLang="ja-JP" dirty="0" smtClean="0">
                  <a:effectLst/>
                </a:endParaRPr>
              </a:p>
              <a:p>
                <a:r>
                  <a:rPr lang="ja-JP" altLang="en-US" dirty="0">
                    <a:effectLst/>
                  </a:rPr>
                  <a:t>　</a:t>
                </a:r>
                <a:r>
                  <a:rPr lang="ja-JP" altLang="en-US" dirty="0"/>
                  <a:t> →</a:t>
                </a:r>
                <a:r>
                  <a:rPr lang="ja-JP" altLang="en-US" dirty="0" smtClean="0">
                    <a:effectLst/>
                  </a:rPr>
                  <a:t>効率良く作業に取り組める</a:t>
                </a:r>
                <a:endParaRPr lang="en-US" altLang="ja-JP" dirty="0" smtClean="0">
                  <a:effectLst/>
                </a:endParaRPr>
              </a:p>
            </p:txBody>
          </p:sp>
          <p:sp>
            <p:nvSpPr>
              <p:cNvPr id="37" name="テキスト ボックス 36"/>
              <p:cNvSpPr txBox="1"/>
              <p:nvPr/>
            </p:nvSpPr>
            <p:spPr>
              <a:xfrm>
                <a:off x="2436619" y="3013011"/>
                <a:ext cx="4293715" cy="1015663"/>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・オンラインに終わりはない</a:t>
                </a:r>
                <a:endParaRPr lang="en-US" altLang="ja-JP" sz="2000" b="1" dirty="0" smtClean="0">
                  <a:effectLst>
                    <a:glow rad="63500">
                      <a:schemeClr val="accent2">
                        <a:lumMod val="50000"/>
                      </a:schemeClr>
                    </a:glow>
                  </a:effectLst>
                </a:endParaRPr>
              </a:p>
              <a:p>
                <a:r>
                  <a:rPr lang="ja-JP" altLang="en-US" sz="2000" b="1" dirty="0">
                    <a:effectLst/>
                  </a:rPr>
                  <a:t>　</a:t>
                </a:r>
                <a:r>
                  <a:rPr lang="ja-JP" altLang="en-US" dirty="0" smtClean="0">
                    <a:effectLst/>
                  </a:rPr>
                  <a:t>→バグ修正、どこまで軽くできるか</a:t>
                </a:r>
                <a:r>
                  <a:rPr lang="en-US" altLang="ja-JP" dirty="0" smtClean="0">
                    <a:effectLst/>
                  </a:rPr>
                  <a:t>…</a:t>
                </a:r>
              </a:p>
              <a:p>
                <a:r>
                  <a:rPr lang="ja-JP" altLang="en-US" sz="2000" b="1" dirty="0">
                    <a:effectLst/>
                  </a:rPr>
                  <a:t>　</a:t>
                </a:r>
                <a:r>
                  <a:rPr lang="ja-JP" altLang="en-US" sz="2000" b="1" dirty="0" smtClean="0">
                    <a:effectLst/>
                  </a:rPr>
                  <a:t>　</a:t>
                </a:r>
                <a:r>
                  <a:rPr lang="ja-JP" altLang="en-US" dirty="0" smtClean="0">
                    <a:effectLst/>
                  </a:rPr>
                  <a:t>ひたすら研究あるのみ。</a:t>
                </a:r>
                <a:endParaRPr lang="en-US" altLang="ja-JP" sz="2000" b="1" dirty="0">
                  <a:effectLst/>
                </a:endParaRPr>
              </a:p>
            </p:txBody>
          </p:sp>
        </p:grpSp>
      </p:grpSp>
      <p:grpSp>
        <p:nvGrpSpPr>
          <p:cNvPr id="45" name="グループ化 44"/>
          <p:cNvGrpSpPr/>
          <p:nvPr/>
        </p:nvGrpSpPr>
        <p:grpSpPr>
          <a:xfrm>
            <a:off x="2524504" y="902137"/>
            <a:ext cx="4332393" cy="2780542"/>
            <a:chOff x="7711469" y="6568315"/>
            <a:chExt cx="4332393" cy="2780542"/>
          </a:xfrm>
        </p:grpSpPr>
        <p:grpSp>
          <p:nvGrpSpPr>
            <p:cNvPr id="40" name="グループ化 39"/>
            <p:cNvGrpSpPr/>
            <p:nvPr/>
          </p:nvGrpSpPr>
          <p:grpSpPr>
            <a:xfrm>
              <a:off x="10417977" y="7128179"/>
              <a:ext cx="1625885" cy="2220678"/>
              <a:chOff x="5293579" y="1540692"/>
              <a:chExt cx="1625885" cy="2220678"/>
            </a:xfrm>
          </p:grpSpPr>
          <p:sp>
            <p:nvSpPr>
              <p:cNvPr id="32" name="テキスト ボックス 31"/>
              <p:cNvSpPr txBox="1"/>
              <p:nvPr/>
            </p:nvSpPr>
            <p:spPr>
              <a:xfrm>
                <a:off x="5293579" y="3238150"/>
                <a:ext cx="1625885" cy="523220"/>
              </a:xfrm>
              <a:prstGeom prst="rect">
                <a:avLst/>
              </a:prstGeom>
              <a:noFill/>
            </p:spPr>
            <p:txBody>
              <a:bodyPr wrap="square" rtlCol="0">
                <a:spAutoFit/>
              </a:bodyPr>
              <a:lstStyle/>
              <a:p>
                <a:pPr algn="ctr"/>
                <a:r>
                  <a:rPr kumimoji="1" lang="ja-JP" altLang="en-US" sz="1400" b="1" dirty="0" smtClean="0">
                    <a:effectLst>
                      <a:glow rad="63500">
                        <a:schemeClr val="bg1">
                          <a:alpha val="40000"/>
                        </a:schemeClr>
                      </a:glow>
                    </a:effectLst>
                  </a:rPr>
                  <a:t>オンライン担当</a:t>
                </a:r>
                <a:endParaRPr kumimoji="1" lang="en-US" altLang="ja-JP" sz="1400" b="1" dirty="0" smtClean="0">
                  <a:effectLst>
                    <a:glow rad="63500">
                      <a:schemeClr val="bg1">
                        <a:alpha val="40000"/>
                      </a:schemeClr>
                    </a:glow>
                  </a:effectLst>
                </a:endParaRPr>
              </a:p>
              <a:p>
                <a:pPr algn="ctr"/>
                <a:r>
                  <a:rPr kumimoji="1" lang="ja-JP" altLang="en-US" sz="1400" b="1" dirty="0" smtClean="0">
                    <a:effectLst>
                      <a:glow rad="63500">
                        <a:schemeClr val="bg1">
                          <a:alpha val="40000"/>
                        </a:schemeClr>
                      </a:glow>
                    </a:effectLst>
                  </a:rPr>
                  <a:t>早川氏</a:t>
                </a:r>
                <a:endParaRPr kumimoji="1" lang="en-US" altLang="ja-JP" sz="1400" b="1" dirty="0">
                  <a:effectLst>
                    <a:glow rad="63500">
                      <a:schemeClr val="bg1">
                        <a:alpha val="40000"/>
                      </a:schemeClr>
                    </a:glow>
                  </a:effectLst>
                </a:endParaRPr>
              </a:p>
            </p:txBody>
          </p:sp>
          <p:pic>
            <p:nvPicPr>
              <p:cNvPr id="18" name="図 17"/>
              <p:cNvPicPr>
                <a:picLocks noChangeAspect="1"/>
              </p:cNvPicPr>
              <p:nvPr/>
            </p:nvPicPr>
            <p:blipFill rotWithShape="1">
              <a:blip r:embed="rId8" cstate="print">
                <a:extLst>
                  <a:ext uri="{28A0092B-C50C-407E-A947-70E740481C1C}">
                    <a14:useLocalDpi xmlns:a14="http://schemas.microsoft.com/office/drawing/2010/main" val="0"/>
                  </a:ext>
                </a:extLst>
              </a:blip>
              <a:srcRect l="28088" t="16747" r="21245" b="29233"/>
              <a:stretch/>
            </p:blipFill>
            <p:spPr>
              <a:xfrm>
                <a:off x="5530377" y="1540692"/>
                <a:ext cx="1143146" cy="1625059"/>
              </a:xfrm>
              <a:prstGeom prst="rect">
                <a:avLst/>
              </a:prstGeom>
              <a:effectLst>
                <a:glow rad="63500">
                  <a:schemeClr val="tx2">
                    <a:lumMod val="50000"/>
                  </a:schemeClr>
                </a:glow>
              </a:effectLst>
            </p:spPr>
          </p:pic>
        </p:grpSp>
        <p:grpSp>
          <p:nvGrpSpPr>
            <p:cNvPr id="44" name="グループ化 43"/>
            <p:cNvGrpSpPr/>
            <p:nvPr/>
          </p:nvGrpSpPr>
          <p:grpSpPr>
            <a:xfrm>
              <a:off x="7875611" y="6568315"/>
              <a:ext cx="4061040" cy="816949"/>
              <a:chOff x="7875611" y="6568315"/>
              <a:chExt cx="4061040" cy="816949"/>
            </a:xfrm>
          </p:grpSpPr>
          <p:pic>
            <p:nvPicPr>
              <p:cNvPr id="41" name="図 4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0" b="100000" l="0" r="64500">
                            <a14:foregroundMark x1="32500" y1="9836" x2="32500" y2="9836"/>
                            <a14:foregroundMark x1="40000" y1="12022" x2="40000" y2="12022"/>
                            <a14:foregroundMark x1="38000" y1="9563" x2="38000" y2="9563"/>
                            <a14:foregroundMark x1="48000" y1="9016" x2="48000" y2="9016"/>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34297" b="28361"/>
              <a:stretch/>
            </p:blipFill>
            <p:spPr>
              <a:xfrm>
                <a:off x="7875611" y="6568315"/>
                <a:ext cx="818856" cy="816949"/>
              </a:xfrm>
              <a:prstGeom prst="rect">
                <a:avLst/>
              </a:prstGeom>
            </p:spPr>
          </p:pic>
          <p:sp>
            <p:nvSpPr>
              <p:cNvPr id="39" name="テキスト ボックス 38"/>
              <p:cNvSpPr txBox="1"/>
              <p:nvPr/>
            </p:nvSpPr>
            <p:spPr>
              <a:xfrm>
                <a:off x="8569685" y="6656472"/>
                <a:ext cx="3366966" cy="461665"/>
              </a:xfrm>
              <a:prstGeom prst="rect">
                <a:avLst/>
              </a:prstGeom>
              <a:noFill/>
              <a:ln w="19050">
                <a:noFill/>
              </a:ln>
            </p:spPr>
            <p:txBody>
              <a:bodyPr wrap="square" rtlCol="0">
                <a:spAutoFit/>
              </a:bodyPr>
              <a:lstStyle/>
              <a:p>
                <a:pPr algn="ctr"/>
                <a:r>
                  <a:rPr kumimoji="1" lang="ja-JP" altLang="en-US" sz="2400" b="1" dirty="0" smtClean="0">
                    <a:effectLst>
                      <a:glow rad="127000">
                        <a:schemeClr val="bg1"/>
                      </a:glow>
                    </a:effectLst>
                  </a:rPr>
                  <a:t>制作者からアドバイス</a:t>
                </a:r>
                <a:endParaRPr kumimoji="1" lang="ja-JP" altLang="en-US" sz="2400" b="1" dirty="0">
                  <a:effectLst>
                    <a:glow rad="127000">
                      <a:schemeClr val="bg1"/>
                    </a:glow>
                  </a:effectLst>
                </a:endParaRPr>
              </a:p>
            </p:txBody>
          </p:sp>
        </p:grpSp>
        <p:grpSp>
          <p:nvGrpSpPr>
            <p:cNvPr id="43" name="グループ化 42"/>
            <p:cNvGrpSpPr/>
            <p:nvPr/>
          </p:nvGrpSpPr>
          <p:grpSpPr>
            <a:xfrm>
              <a:off x="7711469" y="7385169"/>
              <a:ext cx="2873902" cy="1825992"/>
              <a:chOff x="7711469" y="7385169"/>
              <a:chExt cx="2873902" cy="1825992"/>
            </a:xfrm>
          </p:grpSpPr>
          <p:sp>
            <p:nvSpPr>
              <p:cNvPr id="25" name="テキスト ボックス 24"/>
              <p:cNvSpPr txBox="1"/>
              <p:nvPr/>
            </p:nvSpPr>
            <p:spPr>
              <a:xfrm>
                <a:off x="7711469" y="7530944"/>
                <a:ext cx="2873902" cy="1569660"/>
              </a:xfrm>
              <a:prstGeom prst="rect">
                <a:avLst/>
              </a:prstGeom>
              <a:noFill/>
            </p:spPr>
            <p:txBody>
              <a:bodyPr wrap="square" rtlCol="0">
                <a:spAutoFit/>
              </a:bodyPr>
              <a:lstStyle/>
              <a:p>
                <a:pPr algn="ctr"/>
                <a:r>
                  <a:rPr kumimoji="1" lang="ja-JP" altLang="en-US" sz="2400" b="1" dirty="0" smtClean="0">
                    <a:effectLst>
                      <a:glow rad="139700">
                        <a:schemeClr val="accent5">
                          <a:satMod val="175000"/>
                          <a:alpha val="40000"/>
                        </a:schemeClr>
                      </a:glow>
                    </a:effectLst>
                  </a:rPr>
                  <a:t>制作期間の</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全てを</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オンラインに</a:t>
                </a:r>
                <a:endParaRPr kumimoji="1" lang="en-US" altLang="ja-JP" sz="2400" b="1" dirty="0" smtClean="0">
                  <a:effectLst>
                    <a:glow rad="139700">
                      <a:schemeClr val="accent5">
                        <a:satMod val="175000"/>
                        <a:alpha val="40000"/>
                      </a:schemeClr>
                    </a:glow>
                  </a:effectLst>
                </a:endParaRPr>
              </a:p>
              <a:p>
                <a:pPr algn="ctr"/>
                <a:r>
                  <a:rPr lang="ja-JP" altLang="en-US" sz="2400" b="1" dirty="0" smtClean="0">
                    <a:effectLst>
                      <a:glow rad="139700">
                        <a:schemeClr val="accent5">
                          <a:satMod val="175000"/>
                          <a:alpha val="40000"/>
                        </a:schemeClr>
                      </a:glow>
                    </a:effectLst>
                  </a:rPr>
                  <a:t>かける覚悟で。</a:t>
                </a:r>
                <a:endParaRPr kumimoji="1" lang="en-US" altLang="ja-JP" sz="2400" b="1" dirty="0">
                  <a:effectLst>
                    <a:glow rad="139700">
                      <a:schemeClr val="accent5">
                        <a:satMod val="175000"/>
                        <a:alpha val="40000"/>
                      </a:schemeClr>
                    </a:glow>
                  </a:effectLst>
                </a:endParaRPr>
              </a:p>
            </p:txBody>
          </p:sp>
          <p:sp>
            <p:nvSpPr>
              <p:cNvPr id="42" name="四角形吹き出し 41"/>
              <p:cNvSpPr/>
              <p:nvPr/>
            </p:nvSpPr>
            <p:spPr>
              <a:xfrm>
                <a:off x="7875611" y="7385169"/>
                <a:ext cx="2431323" cy="1825992"/>
              </a:xfrm>
              <a:prstGeom prst="wedgeRectCallout">
                <a:avLst>
                  <a:gd name="adj1" fmla="val 60324"/>
                  <a:gd name="adj2" fmla="val -40807"/>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6" name="テキスト ボックス 45"/>
          <p:cNvSpPr txBox="1"/>
          <p:nvPr/>
        </p:nvSpPr>
        <p:spPr>
          <a:xfrm>
            <a:off x="4860758" y="9613597"/>
            <a:ext cx="2265906"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実際のデバック画面</a:t>
            </a:r>
            <a:endParaRPr lang="en-US" altLang="ja-JP" sz="1400" dirty="0" smtClean="0">
              <a:effectLst>
                <a:glow rad="127000">
                  <a:schemeClr val="tx2">
                    <a:lumMod val="10000"/>
                  </a:schemeClr>
                </a:glow>
              </a:effectLst>
            </a:endParaRPr>
          </a:p>
        </p:txBody>
      </p:sp>
      <p:sp>
        <p:nvSpPr>
          <p:cNvPr id="4" name="テキスト ボックス 3"/>
          <p:cNvSpPr txBox="1"/>
          <p:nvPr/>
        </p:nvSpPr>
        <p:spPr>
          <a:xfrm>
            <a:off x="193183" y="1080815"/>
            <a:ext cx="2290964" cy="2308324"/>
          </a:xfrm>
          <a:prstGeom prst="rect">
            <a:avLst/>
          </a:prstGeom>
          <a:noFill/>
        </p:spPr>
        <p:txBody>
          <a:bodyPr wrap="square" rtlCol="0">
            <a:spAutoFit/>
          </a:bodyPr>
          <a:lstStyle/>
          <a:p>
            <a:r>
              <a:rPr lang="ja-JP" altLang="en-US" sz="1600" dirty="0" smtClean="0"/>
              <a:t>ケーブル等は</a:t>
            </a:r>
            <a:r>
              <a:rPr lang="ja-JP" altLang="en-US" sz="1600" b="1" dirty="0" smtClean="0">
                <a:effectLst>
                  <a:glow rad="139700">
                    <a:schemeClr val="accent3">
                      <a:satMod val="175000"/>
                      <a:alpha val="40000"/>
                    </a:schemeClr>
                  </a:glow>
                </a:effectLst>
              </a:rPr>
              <a:t>全て</a:t>
            </a:r>
            <a:endParaRPr lang="en-US" altLang="ja-JP" sz="1600" b="1" dirty="0" smtClean="0">
              <a:effectLst>
                <a:glow rad="139700">
                  <a:schemeClr val="accent3">
                    <a:satMod val="175000"/>
                    <a:alpha val="40000"/>
                  </a:schemeClr>
                </a:glow>
              </a:effectLst>
            </a:endParaRPr>
          </a:p>
          <a:p>
            <a:r>
              <a:rPr lang="ja-JP" altLang="en-US" sz="1600" b="1" dirty="0" smtClean="0">
                <a:effectLst>
                  <a:glow rad="139700">
                    <a:schemeClr val="accent3">
                      <a:satMod val="175000"/>
                      <a:alpha val="40000"/>
                    </a:schemeClr>
                  </a:glow>
                </a:effectLst>
              </a:rPr>
              <a:t>チーム負担</a:t>
            </a:r>
            <a:r>
              <a:rPr lang="ja-JP" altLang="en-US" sz="1600" dirty="0" smtClean="0"/>
              <a:t>。</a:t>
            </a:r>
            <a:endParaRPr lang="en-US" altLang="ja-JP" sz="1600" dirty="0" smtClean="0"/>
          </a:p>
          <a:p>
            <a:r>
              <a:rPr lang="ja-JP" altLang="en-US" sz="1600" dirty="0" smtClean="0"/>
              <a:t>かなり値段は張った</a:t>
            </a:r>
            <a:endParaRPr lang="en-US" altLang="ja-JP" sz="1600" dirty="0" smtClean="0"/>
          </a:p>
          <a:p>
            <a:r>
              <a:rPr lang="ja-JP" altLang="en-US" sz="1600" dirty="0" smtClean="0"/>
              <a:t>ものの、</a:t>
            </a:r>
            <a:r>
              <a:rPr lang="ja-JP" altLang="en-US" sz="1600" b="1" dirty="0" smtClean="0">
                <a:effectLst>
                  <a:glow rad="139700">
                    <a:schemeClr val="accent5">
                      <a:satMod val="175000"/>
                      <a:alpha val="40000"/>
                    </a:schemeClr>
                  </a:glow>
                </a:effectLst>
              </a:rPr>
              <a:t>快適な環境で</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オンラインの確認を</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することが可能</a:t>
            </a:r>
            <a:r>
              <a:rPr lang="ja-JP" altLang="en-US" sz="1600" dirty="0" smtClean="0"/>
              <a:t>に！</a:t>
            </a:r>
            <a:endParaRPr lang="en-US" altLang="ja-JP" sz="1600" dirty="0" smtClean="0"/>
          </a:p>
          <a:p>
            <a:r>
              <a:rPr lang="en-US" altLang="ja-JP" sz="1600" b="1" dirty="0" smtClean="0"/>
              <a:t>( LAN</a:t>
            </a:r>
            <a:r>
              <a:rPr lang="ja-JP" altLang="en-US" sz="1600" b="1" dirty="0" smtClean="0"/>
              <a:t>ハブ、</a:t>
            </a:r>
            <a:endParaRPr lang="en-US" altLang="ja-JP" sz="1600" b="1" dirty="0" smtClean="0"/>
          </a:p>
          <a:p>
            <a:r>
              <a:rPr lang="ja-JP" altLang="en-US" sz="1600" b="1" dirty="0" smtClean="0"/>
              <a:t>  </a:t>
            </a:r>
            <a:r>
              <a:rPr lang="en-US" altLang="ja-JP" sz="1600" b="1" dirty="0" smtClean="0"/>
              <a:t>LAN</a:t>
            </a:r>
            <a:r>
              <a:rPr lang="ja-JP" altLang="en-US" sz="1600" b="1" dirty="0" smtClean="0"/>
              <a:t>ケーブル</a:t>
            </a:r>
            <a:r>
              <a:rPr lang="en-US" altLang="ja-JP" sz="1600" b="1" dirty="0" smtClean="0"/>
              <a:t>20</a:t>
            </a:r>
            <a:r>
              <a:rPr lang="ja-JP" altLang="en-US" sz="1600" b="1" dirty="0" smtClean="0"/>
              <a:t>ｍは</a:t>
            </a:r>
            <a:endParaRPr lang="en-US" altLang="ja-JP" sz="1600" b="1" dirty="0" smtClean="0"/>
          </a:p>
          <a:p>
            <a:r>
              <a:rPr lang="ja-JP" altLang="en-US" sz="1600" b="1" dirty="0" smtClean="0"/>
              <a:t>学校へ寄付済み </a:t>
            </a:r>
            <a:r>
              <a:rPr lang="en-US" altLang="ja-JP" sz="1600" b="1" dirty="0" smtClean="0"/>
              <a:t>)</a:t>
            </a:r>
            <a:endParaRPr kumimoji="1" lang="en-US" altLang="ja-JP" sz="1600" b="1" dirty="0" smtClean="0"/>
          </a:p>
        </p:txBody>
      </p:sp>
      <p:sp>
        <p:nvSpPr>
          <p:cNvPr id="49" name="テキスト ボックス 48"/>
          <p:cNvSpPr txBox="1"/>
          <p:nvPr/>
        </p:nvSpPr>
        <p:spPr>
          <a:xfrm>
            <a:off x="193183" y="5115676"/>
            <a:ext cx="2290964" cy="584775"/>
          </a:xfrm>
          <a:prstGeom prst="rect">
            <a:avLst/>
          </a:prstGeom>
          <a:noFill/>
        </p:spPr>
        <p:txBody>
          <a:bodyPr wrap="square" rtlCol="0">
            <a:spAutoFit/>
          </a:bodyPr>
          <a:lstStyle/>
          <a:p>
            <a:r>
              <a:rPr kumimoji="1" lang="ja-JP" altLang="en-US" sz="1600" dirty="0" smtClean="0"/>
              <a:t>配線をつなぐ</a:t>
            </a:r>
            <a:endParaRPr kumimoji="1" lang="en-US" altLang="ja-JP" sz="1600" dirty="0" smtClean="0"/>
          </a:p>
          <a:p>
            <a:r>
              <a:rPr lang="ja-JP" altLang="en-US" sz="1600" dirty="0" smtClean="0"/>
              <a:t>オンライン担当 早川氏</a:t>
            </a:r>
            <a:endParaRPr kumimoji="1" lang="en-US" altLang="ja-JP" sz="1600" dirty="0" smtClean="0"/>
          </a:p>
        </p:txBody>
      </p:sp>
    </p:spTree>
    <p:extLst>
      <p:ext uri="{BB962C8B-B14F-4D97-AF65-F5344CB8AC3E}">
        <p14:creationId xmlns:p14="http://schemas.microsoft.com/office/powerpoint/2010/main" val="213248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6779" y="6295879"/>
            <a:ext cx="3836231" cy="892552"/>
          </a:xfrm>
          <a:prstGeom prst="rect">
            <a:avLst/>
          </a:prstGeom>
          <a:noFill/>
        </p:spPr>
        <p:txBody>
          <a:bodyPr wrap="square" rtlCol="0">
            <a:spAutoFit/>
          </a:bodyPr>
          <a:lstStyle/>
          <a:p>
            <a:pPr algn="ctr"/>
            <a:r>
              <a:rPr kumimoji="1" lang="ja-JP" altLang="en-US" sz="2000" b="1" dirty="0" smtClean="0">
                <a:effectLst>
                  <a:glow rad="127000">
                    <a:schemeClr val="accent1">
                      <a:lumMod val="50000"/>
                    </a:schemeClr>
                  </a:glow>
                </a:effectLst>
              </a:rPr>
              <a:t>変更はあったものの</a:t>
            </a:r>
            <a:endParaRPr kumimoji="1" lang="en-US" altLang="ja-JP" sz="2000" b="1" dirty="0" smtClean="0">
              <a:effectLst>
                <a:glow rad="127000">
                  <a:schemeClr val="accent1">
                    <a:lumMod val="50000"/>
                  </a:schemeClr>
                </a:glow>
              </a:effectLst>
            </a:endParaRPr>
          </a:p>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pic>
        <p:nvPicPr>
          <p:cNvPr id="6" name="図 5"/>
          <p:cNvPicPr>
            <a:picLocks noChangeAspect="1"/>
          </p:cNvPicPr>
          <p:nvPr/>
        </p:nvPicPr>
        <p:blipFill rotWithShape="1">
          <a:blip r:embed="rId9" cstate="print">
            <a:extLst>
              <a:ext uri="{28A0092B-C50C-407E-A947-70E740481C1C}">
                <a14:useLocalDpi xmlns:a14="http://schemas.microsoft.com/office/drawing/2010/main" val="0"/>
              </a:ext>
            </a:extLst>
          </a:blip>
          <a:srcRect l="15917" t="11434" r="12854" b="12152"/>
          <a:stretch/>
        </p:blipFill>
        <p:spPr>
          <a:xfrm>
            <a:off x="256635" y="2650053"/>
            <a:ext cx="2164834" cy="1306366"/>
          </a:xfrm>
          <a:prstGeom prst="rect">
            <a:avLst/>
          </a:prstGeom>
          <a:effectLst>
            <a:glow rad="63500">
              <a:schemeClr val="tx2">
                <a:lumMod val="50000"/>
              </a:schemeClr>
            </a:glow>
          </a:effectLst>
        </p:spPr>
      </p:pic>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3</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14</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15" y="139572"/>
            <a:ext cx="3217760" cy="1255389"/>
          </a:xfrm>
          <a:prstGeom prst="rect">
            <a:avLst/>
          </a:prstGeom>
        </p:spPr>
      </p:pic>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12" name="テキスト ボックス 11"/>
          <p:cNvSpPr txBox="1"/>
          <p:nvPr/>
        </p:nvSpPr>
        <p:spPr>
          <a:xfrm>
            <a:off x="7873786" y="39369"/>
            <a:ext cx="4943875" cy="5016758"/>
          </a:xfrm>
          <a:prstGeom prst="rect">
            <a:avLst/>
          </a:prstGeom>
          <a:noFill/>
        </p:spPr>
        <p:txBody>
          <a:bodyPr wrap="square" rtlCol="0">
            <a:spAutoFit/>
          </a:bodyPr>
          <a:lstStyle/>
          <a:p>
            <a:pPr algn="ctr"/>
            <a:r>
              <a:rPr kumimoji="1" lang="ja-JP" altLang="en-US" sz="2000" dirty="0" smtClean="0">
                <a:solidFill>
                  <a:schemeClr val="bg1"/>
                </a:solidFill>
              </a:rPr>
              <a:t>このゲームは</a:t>
            </a:r>
            <a:r>
              <a:rPr kumimoji="1" lang="en-US" altLang="ja-JP" sz="2000" dirty="0" smtClean="0">
                <a:solidFill>
                  <a:schemeClr val="bg1"/>
                </a:solidFill>
              </a:rPr>
              <a:t>AI</a:t>
            </a:r>
            <a:r>
              <a:rPr lang="ja-JP" altLang="en-US" sz="2000" dirty="0" smtClean="0">
                <a:solidFill>
                  <a:schemeClr val="bg1"/>
                </a:solidFill>
              </a:rPr>
              <a:t>機体を含む</a:t>
            </a:r>
            <a:r>
              <a:rPr lang="en-US" altLang="ja-JP" sz="2000" dirty="0" smtClean="0">
                <a:solidFill>
                  <a:schemeClr val="bg1"/>
                </a:solidFill>
              </a:rPr>
              <a:t>6</a:t>
            </a:r>
            <a:r>
              <a:rPr lang="ja-JP" altLang="en-US" sz="2000" dirty="0" smtClean="0">
                <a:solidFill>
                  <a:schemeClr val="bg1"/>
                </a:solidFill>
              </a:rPr>
              <a:t>対</a:t>
            </a:r>
            <a:r>
              <a:rPr lang="en-US" altLang="ja-JP" sz="2000" dirty="0" smtClean="0">
                <a:solidFill>
                  <a:schemeClr val="bg1"/>
                </a:solidFill>
              </a:rPr>
              <a:t>6</a:t>
            </a:r>
            <a:r>
              <a:rPr lang="ja-JP" altLang="en-US" sz="2000" dirty="0" smtClean="0">
                <a:solidFill>
                  <a:schemeClr val="bg1"/>
                </a:solidFill>
              </a:rPr>
              <a:t>のチームバトル</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相手のリンクエネルギーを</a:t>
            </a:r>
            <a:r>
              <a:rPr lang="en-US" altLang="ja-JP" sz="2000" dirty="0" smtClean="0">
                <a:solidFill>
                  <a:schemeClr val="bg1"/>
                </a:solidFill>
              </a:rPr>
              <a:t>0</a:t>
            </a:r>
            <a:r>
              <a:rPr lang="ja-JP" altLang="en-US" sz="2000" dirty="0" smtClean="0">
                <a:solidFill>
                  <a:schemeClr val="bg1"/>
                </a:solidFill>
              </a:rPr>
              <a:t>にしたチームの勝利</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プレイヤーを操作する</a:t>
            </a:r>
            <a:endParaRPr lang="en-US" altLang="ja-JP" sz="2000" dirty="0" smtClean="0">
              <a:solidFill>
                <a:schemeClr val="bg1"/>
              </a:solidFill>
            </a:endParaRPr>
          </a:p>
          <a:p>
            <a:pPr algn="ctr"/>
            <a:r>
              <a:rPr kumimoji="1" lang="ja-JP" altLang="en-US" sz="2000" dirty="0" smtClean="0">
                <a:solidFill>
                  <a:schemeClr val="bg1"/>
                </a:solidFill>
              </a:rPr>
              <a:t>アクションパート</a:t>
            </a:r>
            <a:endParaRPr kumimoji="1" lang="en-US" altLang="ja-JP" sz="2000" dirty="0" smtClean="0">
              <a:solidFill>
                <a:schemeClr val="bg1"/>
              </a:solidFill>
            </a:endParaRPr>
          </a:p>
          <a:p>
            <a:pPr algn="ctr"/>
            <a:r>
              <a:rPr lang="en-US" altLang="ja-JP" sz="2000" dirty="0" smtClean="0">
                <a:solidFill>
                  <a:schemeClr val="bg1"/>
                </a:solidFill>
              </a:rPr>
              <a:t>AI</a:t>
            </a:r>
            <a:r>
              <a:rPr lang="ja-JP" altLang="en-US" sz="2000" dirty="0" smtClean="0">
                <a:solidFill>
                  <a:schemeClr val="bg1"/>
                </a:solidFill>
              </a:rPr>
              <a:t>を操作する</a:t>
            </a:r>
            <a:endParaRPr lang="en-US" altLang="ja-JP" sz="2000" dirty="0" smtClean="0">
              <a:solidFill>
                <a:schemeClr val="bg1"/>
              </a:solidFill>
            </a:endParaRPr>
          </a:p>
          <a:p>
            <a:pPr algn="ctr"/>
            <a:r>
              <a:rPr kumimoji="1" lang="ja-JP" altLang="en-US" sz="2000" dirty="0" smtClean="0">
                <a:solidFill>
                  <a:schemeClr val="bg1"/>
                </a:solidFill>
              </a:rPr>
              <a:t>ストラテジーパートを</a:t>
            </a:r>
            <a:endParaRPr kumimoji="1" lang="en-US" altLang="ja-JP" sz="2000" dirty="0" smtClean="0">
              <a:solidFill>
                <a:schemeClr val="bg1"/>
              </a:solidFill>
            </a:endParaRPr>
          </a:p>
          <a:p>
            <a:pPr algn="ctr"/>
            <a:r>
              <a:rPr kumimoji="1" lang="ja-JP" altLang="en-US" sz="2000" dirty="0" smtClean="0">
                <a:solidFill>
                  <a:schemeClr val="bg1"/>
                </a:solidFill>
              </a:rPr>
              <a:t>切り替えながら戦う</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ja-JP" altLang="en-US" sz="2000" dirty="0" smtClean="0">
                <a:solidFill>
                  <a:schemeClr val="bg1"/>
                </a:solidFill>
              </a:rPr>
              <a:t>状況に応じた最適な</a:t>
            </a:r>
            <a:r>
              <a:rPr kumimoji="1" lang="en-US" altLang="ja-JP" sz="2000" dirty="0" smtClean="0">
                <a:solidFill>
                  <a:schemeClr val="bg1"/>
                </a:solidFill>
              </a:rPr>
              <a:t>AI</a:t>
            </a:r>
            <a:r>
              <a:rPr kumimoji="1" lang="ja-JP" altLang="en-US" sz="2000" dirty="0" smtClean="0">
                <a:solidFill>
                  <a:schemeClr val="bg1"/>
                </a:solidFill>
              </a:rPr>
              <a:t>を作り出せ</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en-US" altLang="ja-JP" sz="2000" dirty="0" smtClean="0">
                <a:solidFill>
                  <a:schemeClr val="bg1"/>
                </a:solidFill>
              </a:rPr>
              <a:t>AI</a:t>
            </a:r>
            <a:r>
              <a:rPr kumimoji="1" lang="ja-JP" altLang="en-US" sz="2000" dirty="0" smtClean="0">
                <a:solidFill>
                  <a:schemeClr val="bg1"/>
                </a:solidFill>
              </a:rPr>
              <a:t>機体との協力がカギを握る</a:t>
            </a:r>
            <a:endParaRPr kumimoji="1" lang="en-US" altLang="ja-JP" sz="2000" dirty="0" smtClean="0">
              <a:solidFill>
                <a:schemeClr val="bg1"/>
              </a:solidFill>
            </a:endParaRPr>
          </a:p>
          <a:p>
            <a:pPr algn="ctr"/>
            <a:r>
              <a:rPr kumimoji="1" lang="ja-JP" altLang="en-US" sz="2000" dirty="0" smtClean="0">
                <a:solidFill>
                  <a:schemeClr val="bg1"/>
                </a:solidFill>
              </a:rPr>
              <a:t>チームバトル</a:t>
            </a:r>
            <a:endParaRPr kumimoji="1" lang="ja-JP" altLang="en-US" sz="2000" dirty="0">
              <a:solidFill>
                <a:schemeClr val="bg1"/>
              </a:solidFill>
            </a:endParaRPr>
          </a:p>
        </p:txBody>
      </p:sp>
      <p:pic>
        <p:nvPicPr>
          <p:cNvPr id="45" name="図 4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92310" y="2516705"/>
            <a:ext cx="1692717" cy="1945317"/>
          </a:xfrm>
          <a:prstGeom prst="rect">
            <a:avLst/>
          </a:prstGeom>
        </p:spPr>
      </p:pic>
      <p:sp>
        <p:nvSpPr>
          <p:cNvPr id="13" name="テキスト ボックス 12"/>
          <p:cNvSpPr txBox="1"/>
          <p:nvPr/>
        </p:nvSpPr>
        <p:spPr>
          <a:xfrm>
            <a:off x="2807203" y="28736"/>
            <a:ext cx="4626383" cy="584775"/>
          </a:xfrm>
          <a:prstGeom prst="rect">
            <a:avLst/>
          </a:prstGeom>
          <a:noFill/>
        </p:spPr>
        <p:txBody>
          <a:bodyPr wrap="square" rtlCol="0">
            <a:spAutoFit/>
          </a:bodyPr>
          <a:lstStyle/>
          <a:p>
            <a:pPr algn="ctr"/>
            <a:r>
              <a:rPr kumimoji="1" lang="en-US" altLang="ja-JP" sz="3200" dirty="0" smtClean="0">
                <a:effectLst>
                  <a:glow rad="38100">
                    <a:srgbClr val="046B37"/>
                  </a:glow>
                </a:effectLst>
                <a:latin typeface="Black Ops One" panose="02000000000000000000" pitchFamily="2" charset="0"/>
              </a:rPr>
              <a:t>GAME</a:t>
            </a:r>
            <a:r>
              <a:rPr lang="ja-JP" altLang="en-US" sz="3200" dirty="0">
                <a:effectLst>
                  <a:glow rad="38100">
                    <a:srgbClr val="046B37"/>
                  </a:glow>
                </a:effectLst>
                <a:latin typeface="Black Ops One" panose="02000000000000000000" pitchFamily="2" charset="0"/>
              </a:rPr>
              <a:t> </a:t>
            </a:r>
            <a:r>
              <a:rPr kumimoji="1" lang="en-US" altLang="ja-JP" sz="3200" dirty="0" smtClean="0">
                <a:effectLst>
                  <a:glow rad="38100">
                    <a:srgbClr val="046B37"/>
                  </a:glow>
                </a:effectLst>
                <a:latin typeface="Black Ops One" panose="02000000000000000000" pitchFamily="2" charset="0"/>
              </a:rPr>
              <a:t>SYSTEM</a:t>
            </a:r>
            <a:endParaRPr kumimoji="1" lang="ja-JP" altLang="en-US" sz="3200" dirty="0">
              <a:effectLst>
                <a:glow rad="38100">
                  <a:srgbClr val="046B37"/>
                </a:glow>
              </a:effectLst>
              <a:latin typeface="Black Ops One" panose="02000000000000000000" pitchFamily="2" charset="0"/>
            </a:endParaRPr>
          </a:p>
        </p:txBody>
      </p:sp>
      <p:pic>
        <p:nvPicPr>
          <p:cNvPr id="46" name="図 45"/>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89972" y="2619549"/>
            <a:ext cx="1875545" cy="1775691"/>
          </a:xfrm>
          <a:prstGeom prst="rect">
            <a:avLst/>
          </a:prstGeom>
        </p:spPr>
      </p:pic>
      <p:grpSp>
        <p:nvGrpSpPr>
          <p:cNvPr id="15" name="グループ化 14"/>
          <p:cNvGrpSpPr/>
          <p:nvPr/>
        </p:nvGrpSpPr>
        <p:grpSpPr>
          <a:xfrm>
            <a:off x="-96594" y="2429085"/>
            <a:ext cx="7092762" cy="2049285"/>
            <a:chOff x="-120462" y="2314837"/>
            <a:chExt cx="7092762" cy="2049285"/>
          </a:xfrm>
        </p:grpSpPr>
        <p:grpSp>
          <p:nvGrpSpPr>
            <p:cNvPr id="11" name="グループ化 10"/>
            <p:cNvGrpSpPr/>
            <p:nvPr/>
          </p:nvGrpSpPr>
          <p:grpSpPr>
            <a:xfrm>
              <a:off x="-120462" y="2314838"/>
              <a:ext cx="3415769" cy="2049284"/>
              <a:chOff x="-120462" y="2314838"/>
              <a:chExt cx="3415769" cy="2049284"/>
            </a:xfrm>
          </p:grpSpPr>
          <p:sp>
            <p:nvSpPr>
              <p:cNvPr id="24" name="正方形/長方形 23"/>
              <p:cNvSpPr/>
              <p:nvPr/>
            </p:nvSpPr>
            <p:spPr>
              <a:xfrm>
                <a:off x="-120462" y="2314838"/>
                <a:ext cx="3415769" cy="2049284"/>
              </a:xfrm>
              <a:prstGeom prst="rect">
                <a:avLst/>
              </a:prstGeom>
              <a:solidFill>
                <a:srgbClr val="642516">
                  <a:alpha val="60000"/>
                </a:srgb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114015" y="2385773"/>
                <a:ext cx="2876456" cy="1890516"/>
                <a:chOff x="234670" y="1923654"/>
                <a:chExt cx="2876456" cy="1890516"/>
              </a:xfrm>
            </p:grpSpPr>
            <p:pic>
              <p:nvPicPr>
                <p:cNvPr id="19" name="図 18"/>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60526" b="20526"/>
                <a:stretch/>
              </p:blipFill>
              <p:spPr>
                <a:xfrm>
                  <a:off x="381347" y="2718224"/>
                  <a:ext cx="1084340" cy="1095946"/>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1" name="図 20"/>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t="20648" b="60405"/>
                <a:stretch/>
              </p:blipFill>
              <p:spPr>
                <a:xfrm>
                  <a:off x="1910764" y="2801285"/>
                  <a:ext cx="967451" cy="977805"/>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2" name="図 21"/>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234670" y="193980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3" name="図 22"/>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913622" y="2179660"/>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6" name="図 25"/>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1788131" y="225809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7" name="図 26"/>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2429084" y="192365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grpSp>
          <p:nvGrpSpPr>
            <p:cNvPr id="14" name="グループ化 13"/>
            <p:cNvGrpSpPr/>
            <p:nvPr/>
          </p:nvGrpSpPr>
          <p:grpSpPr>
            <a:xfrm>
              <a:off x="3572035" y="2314837"/>
              <a:ext cx="3400265" cy="2049285"/>
              <a:chOff x="3572035" y="2314837"/>
              <a:chExt cx="3400265" cy="2049285"/>
            </a:xfrm>
          </p:grpSpPr>
          <p:sp>
            <p:nvSpPr>
              <p:cNvPr id="25" name="正方形/長方形 24"/>
              <p:cNvSpPr/>
              <p:nvPr/>
            </p:nvSpPr>
            <p:spPr>
              <a:xfrm>
                <a:off x="3572035" y="2314837"/>
                <a:ext cx="3400265" cy="2049285"/>
              </a:xfrm>
              <a:prstGeom prst="rect">
                <a:avLst/>
              </a:prstGeom>
              <a:solidFill>
                <a:srgbClr val="1C4F69">
                  <a:alpha val="60000"/>
                </a:srgb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3758691" y="2415650"/>
                <a:ext cx="2853527" cy="1867811"/>
                <a:chOff x="3715796" y="1990976"/>
                <a:chExt cx="2853527" cy="1867811"/>
              </a:xfrm>
            </p:grpSpPr>
            <p:pic>
              <p:nvPicPr>
                <p:cNvPr id="18" name="図 17"/>
                <p:cNvPicPr>
                  <a:picLocks noChangeAspect="1"/>
                </p:cNvPicPr>
                <p:nvPr/>
              </p:nvPicPr>
              <p:blipFill rotWithShape="1">
                <a:blip r:embed="rId13" cstate="print">
                  <a:duotone>
                    <a:prstClr val="black"/>
                    <a:schemeClr val="accent3">
                      <a:tint val="45000"/>
                      <a:satMod val="400000"/>
                    </a:schemeClr>
                  </a:duotone>
                  <a:extLst>
                    <a:ext uri="{28A0092B-C50C-407E-A947-70E740481C1C}">
                      <a14:useLocalDpi xmlns:a14="http://schemas.microsoft.com/office/drawing/2010/main" val="0"/>
                    </a:ext>
                  </a:extLst>
                </a:blip>
                <a:srcRect t="82955" b="1012"/>
                <a:stretch/>
              </p:blipFill>
              <p:spPr>
                <a:xfrm>
                  <a:off x="3913481" y="2868670"/>
                  <a:ext cx="1157747" cy="990117"/>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0" name="図 19"/>
                <p:cNvPicPr>
                  <a:picLocks noChangeAspect="1"/>
                </p:cNvPicPr>
                <p:nvPr/>
              </p:nvPicPr>
              <p:blipFill rotWithShape="1">
                <a:blip r:embed="rId14" cstate="print">
                  <a:duotone>
                    <a:prstClr val="black"/>
                    <a:schemeClr val="accent3">
                      <a:tint val="45000"/>
                      <a:satMod val="400000"/>
                    </a:schemeClr>
                  </a:duotone>
                  <a:extLst>
                    <a:ext uri="{28A0092B-C50C-407E-A947-70E740481C1C}">
                      <a14:useLocalDpi xmlns:a14="http://schemas.microsoft.com/office/drawing/2010/main" val="0"/>
                    </a:ext>
                  </a:extLst>
                </a:blip>
                <a:srcRect t="41134" b="41498"/>
                <a:stretch/>
              </p:blipFill>
              <p:spPr>
                <a:xfrm>
                  <a:off x="5417264" y="2868670"/>
                  <a:ext cx="982668" cy="910420"/>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8" name="図 27"/>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5186802" y="2229297"/>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9" name="図 28"/>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5887281" y="2010113"/>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0" name="図 29"/>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3715796" y="1990976"/>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1" name="図 30"/>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4371590" y="219724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sp>
          <p:nvSpPr>
            <p:cNvPr id="32" name="テキスト ボックス 31"/>
            <p:cNvSpPr txBox="1"/>
            <p:nvPr/>
          </p:nvSpPr>
          <p:spPr>
            <a:xfrm>
              <a:off x="2607702" y="2944518"/>
              <a:ext cx="1684173" cy="830997"/>
            </a:xfrm>
            <a:prstGeom prst="rect">
              <a:avLst/>
            </a:prstGeom>
            <a:noFill/>
          </p:spPr>
          <p:txBody>
            <a:bodyPr wrap="square" rtlCol="0">
              <a:spAutoFit/>
            </a:bodyPr>
            <a:lstStyle/>
            <a:p>
              <a:pPr algn="ctr"/>
              <a:r>
                <a:rPr lang="en-US" altLang="ja-JP" sz="4800" b="1" dirty="0" smtClean="0">
                  <a:effectLst>
                    <a:glow rad="63500">
                      <a:schemeClr val="tx2">
                        <a:lumMod val="50000"/>
                      </a:schemeClr>
                    </a:glow>
                  </a:effectLst>
                </a:rPr>
                <a:t>VS</a:t>
              </a:r>
              <a:endParaRPr kumimoji="1" lang="ja-JP" altLang="en-US" sz="4800" b="1" dirty="0">
                <a:effectLst>
                  <a:glow rad="63500">
                    <a:schemeClr val="tx2">
                      <a:lumMod val="50000"/>
                    </a:schemeClr>
                  </a:glow>
                </a:effectLst>
              </a:endParaRPr>
            </a:p>
          </p:txBody>
        </p:sp>
      </p:grpSp>
      <p:sp>
        <p:nvSpPr>
          <p:cNvPr id="2" name="テキスト ボックス 1"/>
          <p:cNvSpPr txBox="1"/>
          <p:nvPr/>
        </p:nvSpPr>
        <p:spPr>
          <a:xfrm>
            <a:off x="321777" y="1546512"/>
            <a:ext cx="6286663" cy="830997"/>
          </a:xfrm>
          <a:prstGeom prst="rect">
            <a:avLst/>
          </a:prstGeom>
          <a:noFill/>
        </p:spPr>
        <p:txBody>
          <a:bodyPr wrap="square" rtlCol="0">
            <a:spAutoFit/>
          </a:bodyPr>
          <a:lstStyle/>
          <a:p>
            <a:pPr algn="ctr"/>
            <a:r>
              <a:rPr kumimoji="1" lang="en-US" altLang="ja-JP" sz="2000" b="1" dirty="0" smtClean="0">
                <a:effectLst>
                  <a:glow rad="63500">
                    <a:srgbClr val="FFFF00">
                      <a:alpha val="40000"/>
                    </a:srgbClr>
                  </a:glow>
                </a:effectLst>
              </a:rPr>
              <a:t>AI</a:t>
            </a:r>
            <a:r>
              <a:rPr kumimoji="1" lang="ja-JP" altLang="en-US" sz="2000" b="1" dirty="0" smtClean="0">
                <a:effectLst>
                  <a:glow rad="63500">
                    <a:srgbClr val="FFFF00">
                      <a:alpha val="40000"/>
                    </a:srgbClr>
                  </a:glow>
                </a:effectLst>
              </a:rPr>
              <a:t>機体</a:t>
            </a:r>
            <a:r>
              <a:rPr kumimoji="1" lang="ja-JP" altLang="en-US" sz="2000" b="1" dirty="0" smtClean="0"/>
              <a:t>を含む</a:t>
            </a:r>
            <a:endParaRPr lang="en-US" altLang="ja-JP" sz="2000" b="1" dirty="0" smtClean="0"/>
          </a:p>
          <a:p>
            <a:pPr algn="ctr"/>
            <a:r>
              <a:rPr lang="ja-JP" altLang="en-US" sz="2800" b="1" dirty="0" smtClean="0"/>
              <a:t>６</a:t>
            </a:r>
            <a:r>
              <a:rPr lang="en-US" altLang="ja-JP" sz="2800" b="1" dirty="0" smtClean="0"/>
              <a:t>vs</a:t>
            </a:r>
            <a:r>
              <a:rPr lang="ja-JP" altLang="en-US" sz="2800" b="1" dirty="0" smtClean="0"/>
              <a:t>６のチームバトル</a:t>
            </a:r>
            <a:endParaRPr kumimoji="1" lang="ja-JP" altLang="en-US" sz="2800" b="1" dirty="0"/>
          </a:p>
        </p:txBody>
      </p:sp>
      <p:sp>
        <p:nvSpPr>
          <p:cNvPr id="42" name="テキスト ボックス 41"/>
          <p:cNvSpPr txBox="1"/>
          <p:nvPr/>
        </p:nvSpPr>
        <p:spPr>
          <a:xfrm>
            <a:off x="18281" y="5015594"/>
            <a:ext cx="3240593" cy="800219"/>
          </a:xfrm>
          <a:prstGeom prst="rect">
            <a:avLst/>
          </a:prstGeom>
          <a:noFill/>
        </p:spPr>
        <p:txBody>
          <a:bodyPr wrap="square" rtlCol="0">
            <a:spAutoFit/>
          </a:bodyPr>
          <a:lstStyle/>
          <a:p>
            <a:r>
              <a:rPr kumimoji="1" lang="ja-JP" altLang="en-US" b="1" dirty="0" smtClean="0"/>
              <a:t>プレイヤーを操作する</a:t>
            </a:r>
            <a:endParaRPr kumimoji="1" lang="en-US" altLang="ja-JP" b="1" dirty="0" smtClean="0"/>
          </a:p>
          <a:p>
            <a:r>
              <a:rPr kumimoji="1" lang="ja-JP" altLang="en-US" sz="2800" b="1" dirty="0" smtClean="0">
                <a:effectLst>
                  <a:glow rad="101600">
                    <a:schemeClr val="accent5">
                      <a:satMod val="175000"/>
                      <a:alpha val="40000"/>
                    </a:schemeClr>
                  </a:glow>
                </a:effectLst>
              </a:rPr>
              <a:t>アクションパート</a:t>
            </a:r>
            <a:endParaRPr kumimoji="1" lang="ja-JP" altLang="en-US" sz="2800" b="1" dirty="0">
              <a:effectLst>
                <a:glow rad="101600">
                  <a:schemeClr val="accent5">
                    <a:satMod val="175000"/>
                    <a:alpha val="40000"/>
                  </a:schemeClr>
                </a:glow>
              </a:effectLst>
            </a:endParaRPr>
          </a:p>
        </p:txBody>
      </p:sp>
      <p:sp>
        <p:nvSpPr>
          <p:cNvPr id="43" name="テキスト ボックス 42"/>
          <p:cNvSpPr txBox="1"/>
          <p:nvPr/>
        </p:nvSpPr>
        <p:spPr>
          <a:xfrm>
            <a:off x="3258874" y="4990890"/>
            <a:ext cx="3602401" cy="800219"/>
          </a:xfrm>
          <a:prstGeom prst="rect">
            <a:avLst/>
          </a:prstGeom>
          <a:noFill/>
        </p:spPr>
        <p:txBody>
          <a:bodyPr wrap="square" rtlCol="0">
            <a:spAutoFit/>
          </a:bodyPr>
          <a:lstStyle/>
          <a:p>
            <a:pPr algn="r"/>
            <a:r>
              <a:rPr kumimoji="1" lang="en-US" altLang="ja-JP" b="1" dirty="0" smtClean="0"/>
              <a:t>AI</a:t>
            </a:r>
            <a:r>
              <a:rPr kumimoji="1" lang="ja-JP" altLang="en-US" b="1" dirty="0" smtClean="0"/>
              <a:t>を操作する</a:t>
            </a:r>
            <a:endParaRPr kumimoji="1" lang="en-US" altLang="ja-JP" b="1" dirty="0" smtClean="0"/>
          </a:p>
          <a:p>
            <a:pPr algn="r"/>
            <a:r>
              <a:rPr kumimoji="1" lang="ja-JP" altLang="en-US" sz="2800" b="1" dirty="0" smtClean="0">
                <a:effectLst>
                  <a:glow rad="101600">
                    <a:schemeClr val="accent3">
                      <a:satMod val="175000"/>
                      <a:alpha val="40000"/>
                    </a:schemeClr>
                  </a:glow>
                </a:effectLst>
              </a:rPr>
              <a:t>ストラテジーパート</a:t>
            </a:r>
            <a:endParaRPr kumimoji="1" lang="ja-JP" altLang="en-US" sz="2800" b="1" dirty="0">
              <a:effectLst>
                <a:glow rad="101600">
                  <a:schemeClr val="accent3">
                    <a:satMod val="175000"/>
                    <a:alpha val="40000"/>
                  </a:schemeClr>
                </a:glow>
              </a:effectLst>
            </a:endParaRPr>
          </a:p>
        </p:txBody>
      </p:sp>
      <p:sp>
        <p:nvSpPr>
          <p:cNvPr id="51" name="テキスト ボックス 50"/>
          <p:cNvSpPr txBox="1"/>
          <p:nvPr/>
        </p:nvSpPr>
        <p:spPr>
          <a:xfrm>
            <a:off x="743650" y="8311222"/>
            <a:ext cx="5419388" cy="1138773"/>
          </a:xfrm>
          <a:prstGeom prst="rect">
            <a:avLst/>
          </a:prstGeom>
          <a:noFill/>
          <a:effectLst>
            <a:glow rad="12700">
              <a:srgbClr val="FFFF00"/>
            </a:glow>
          </a:effectLst>
        </p:spPr>
        <p:txBody>
          <a:bodyPr wrap="square" rtlCol="0">
            <a:spAutoFit/>
          </a:bodyPr>
          <a:lstStyle/>
          <a:p>
            <a:pPr algn="ctr"/>
            <a:r>
              <a:rPr kumimoji="1" lang="en-US" altLang="ja-JP" sz="3200" b="1" dirty="0" smtClean="0">
                <a:effectLst>
                  <a:glow rad="38100">
                    <a:srgbClr val="FFFF00">
                      <a:alpha val="60000"/>
                    </a:srgbClr>
                  </a:glow>
                </a:effectLst>
              </a:rPr>
              <a:t>AI</a:t>
            </a:r>
            <a:r>
              <a:rPr kumimoji="1" lang="ja-JP" altLang="en-US" sz="3200" b="1" dirty="0" smtClean="0">
                <a:effectLst>
                  <a:glow rad="38100">
                    <a:srgbClr val="FFFF00">
                      <a:alpha val="60000"/>
                    </a:srgbClr>
                  </a:glow>
                </a:effectLst>
              </a:rPr>
              <a:t>機体</a:t>
            </a:r>
            <a:r>
              <a:rPr kumimoji="1" lang="ja-JP" altLang="en-US" sz="2800" b="1" dirty="0" smtClean="0">
                <a:effectLst>
                  <a:glow rad="63500">
                    <a:schemeClr val="bg1"/>
                  </a:glow>
                </a:effectLst>
              </a:rPr>
              <a:t>との</a:t>
            </a:r>
            <a:r>
              <a:rPr kumimoji="1" lang="ja-JP" altLang="en-US" sz="3200" b="1" dirty="0" smtClean="0">
                <a:effectLst>
                  <a:glow rad="63500">
                    <a:schemeClr val="bg1"/>
                  </a:glow>
                </a:effectLst>
              </a:rPr>
              <a:t>協力がカギを握る</a:t>
            </a:r>
            <a:endParaRPr kumimoji="1" lang="en-US" altLang="ja-JP" sz="3200" b="1" dirty="0" smtClean="0">
              <a:effectLst>
                <a:glow rad="63500">
                  <a:schemeClr val="bg1"/>
                </a:glow>
              </a:effectLst>
            </a:endParaRPr>
          </a:p>
          <a:p>
            <a:pPr algn="ctr"/>
            <a:r>
              <a:rPr lang="ja-JP" altLang="en-US" sz="3600" b="1" dirty="0" smtClean="0">
                <a:effectLst>
                  <a:glow rad="139700">
                    <a:schemeClr val="accent5">
                      <a:satMod val="175000"/>
                      <a:alpha val="40000"/>
                    </a:schemeClr>
                  </a:glow>
                </a:effectLst>
              </a:rPr>
              <a:t>チームバトル</a:t>
            </a:r>
            <a:endParaRPr kumimoji="1" lang="ja-JP" altLang="en-US" sz="3600" b="1" dirty="0">
              <a:effectLst>
                <a:glow rad="139700">
                  <a:schemeClr val="accent5">
                    <a:satMod val="175000"/>
                    <a:alpha val="40000"/>
                  </a:schemeClr>
                </a:glow>
              </a:effectLst>
            </a:endParaRPr>
          </a:p>
        </p:txBody>
      </p:sp>
      <p:grpSp>
        <p:nvGrpSpPr>
          <p:cNvPr id="54" name="グループ化 53"/>
          <p:cNvGrpSpPr/>
          <p:nvPr/>
        </p:nvGrpSpPr>
        <p:grpSpPr>
          <a:xfrm>
            <a:off x="-134520" y="5766778"/>
            <a:ext cx="3484576" cy="2049284"/>
            <a:chOff x="-152801" y="5210030"/>
            <a:chExt cx="3484576" cy="2049284"/>
          </a:xfrm>
        </p:grpSpPr>
        <p:pic>
          <p:nvPicPr>
            <p:cNvPr id="44" name="図 43"/>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40000"/>
                      </a14:imgEffect>
                    </a14:imgLayer>
                  </a14:imgProps>
                </a:ext>
              </a:extLst>
            </a:blip>
            <a:srcRect l="7589" t="1844" r="9280" b="7150"/>
            <a:stretch/>
          </p:blipFill>
          <p:spPr>
            <a:xfrm>
              <a:off x="118445" y="5299527"/>
              <a:ext cx="3032075" cy="1867120"/>
            </a:xfrm>
            <a:prstGeom prst="rect">
              <a:avLst/>
            </a:prstGeom>
          </p:spPr>
        </p:pic>
        <p:sp>
          <p:nvSpPr>
            <p:cNvPr id="52" name="正方形/長方形 51"/>
            <p:cNvSpPr/>
            <p:nvPr/>
          </p:nvSpPr>
          <p:spPr>
            <a:xfrm>
              <a:off x="-152801" y="5210030"/>
              <a:ext cx="3484576"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3557906" y="5766778"/>
            <a:ext cx="3432675" cy="2049284"/>
            <a:chOff x="3539625" y="5210030"/>
            <a:chExt cx="3432675" cy="2049284"/>
          </a:xfrm>
        </p:grpSpPr>
        <p:pic>
          <p:nvPicPr>
            <p:cNvPr id="16" name="図 15"/>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rcRect l="6064" t="9837" r="27494" b="21276"/>
            <a:stretch/>
          </p:blipFill>
          <p:spPr>
            <a:xfrm>
              <a:off x="3693092" y="5294363"/>
              <a:ext cx="3028752" cy="1861948"/>
            </a:xfrm>
            <a:prstGeom prst="rect">
              <a:avLst/>
            </a:prstGeom>
          </p:spPr>
        </p:pic>
        <p:sp>
          <p:nvSpPr>
            <p:cNvPr id="53" name="正方形/長方形 52"/>
            <p:cNvSpPr/>
            <p:nvPr/>
          </p:nvSpPr>
          <p:spPr>
            <a:xfrm>
              <a:off x="3539625" y="5210030"/>
              <a:ext cx="3432675"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1847772" y="5813786"/>
            <a:ext cx="3240593" cy="1883024"/>
            <a:chOff x="1829491" y="5257038"/>
            <a:chExt cx="3240593" cy="1883024"/>
          </a:xfrm>
        </p:grpSpPr>
        <p:grpSp>
          <p:nvGrpSpPr>
            <p:cNvPr id="9" name="グループ化 8"/>
            <p:cNvGrpSpPr/>
            <p:nvPr/>
          </p:nvGrpSpPr>
          <p:grpSpPr>
            <a:xfrm>
              <a:off x="2521647" y="5257038"/>
              <a:ext cx="1800237" cy="1883024"/>
              <a:chOff x="3780247" y="5562600"/>
              <a:chExt cx="1445572" cy="1512049"/>
            </a:xfrm>
            <a:effectLst>
              <a:outerShdw blurRad="63500" sx="102000" sy="102000" algn="ctr" rotWithShape="0">
                <a:prstClr val="black">
                  <a:alpha val="40000"/>
                </a:prstClr>
              </a:outerShdw>
            </a:effectLst>
          </p:grpSpPr>
          <p:sp>
            <p:nvSpPr>
              <p:cNvPr id="6" name="環状矢印 5"/>
              <p:cNvSpPr/>
              <p:nvPr/>
            </p:nvSpPr>
            <p:spPr>
              <a:xfrm>
                <a:off x="3780247" y="5562600"/>
                <a:ext cx="1424216" cy="1424216"/>
              </a:xfrm>
              <a:prstGeom prst="circularArrow">
                <a:avLst>
                  <a:gd name="adj1" fmla="val 15071"/>
                  <a:gd name="adj2" fmla="val 1142319"/>
                  <a:gd name="adj3" fmla="val 20457683"/>
                  <a:gd name="adj4" fmla="val 10800000"/>
                  <a:gd name="adj5" fmla="val 12500"/>
                </a:avLst>
              </a:prstGeom>
              <a:solidFill>
                <a:schemeClr val="accent5">
                  <a:lumMod val="50000"/>
                </a:schemeClr>
              </a:solidFill>
              <a:ln w="19050">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47" name="環状矢印 46"/>
              <p:cNvSpPr/>
              <p:nvPr/>
            </p:nvSpPr>
            <p:spPr>
              <a:xfrm flipH="1" flipV="1">
                <a:off x="3801603" y="5650433"/>
                <a:ext cx="1424216" cy="1424216"/>
              </a:xfrm>
              <a:prstGeom prst="circularArrow">
                <a:avLst>
                  <a:gd name="adj1" fmla="val 15071"/>
                  <a:gd name="adj2" fmla="val 1142319"/>
                  <a:gd name="adj3" fmla="val 20457683"/>
                  <a:gd name="adj4" fmla="val 10800000"/>
                  <a:gd name="adj5" fmla="val 12500"/>
                </a:avLst>
              </a:prstGeom>
              <a:solidFill>
                <a:schemeClr val="accent3">
                  <a:lumMod val="50000"/>
                </a:schemeClr>
              </a:solidFill>
              <a:ln w="19050">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grpSp>
        <p:sp>
          <p:nvSpPr>
            <p:cNvPr id="50" name="テキスト ボックス 49"/>
            <p:cNvSpPr txBox="1"/>
            <p:nvPr/>
          </p:nvSpPr>
          <p:spPr>
            <a:xfrm>
              <a:off x="1829491" y="5964583"/>
              <a:ext cx="3240593" cy="461665"/>
            </a:xfrm>
            <a:prstGeom prst="rect">
              <a:avLst/>
            </a:prstGeom>
            <a:noFill/>
          </p:spPr>
          <p:txBody>
            <a:bodyPr wrap="square" rtlCol="0">
              <a:spAutoFit/>
            </a:bodyPr>
            <a:lstStyle/>
            <a:p>
              <a:pPr algn="ctr"/>
              <a:r>
                <a:rPr kumimoji="1" lang="ja-JP" altLang="en-US" sz="2400" b="1" dirty="0" smtClean="0">
                  <a:effectLst>
                    <a:glow rad="190500">
                      <a:schemeClr val="bg1">
                        <a:alpha val="60000"/>
                      </a:schemeClr>
                    </a:glow>
                  </a:effectLst>
                </a:rPr>
                <a:t>切り替えながら戦</a:t>
              </a:r>
              <a:r>
                <a:rPr lang="ja-JP" altLang="en-US" sz="2400" b="1" dirty="0">
                  <a:effectLst>
                    <a:glow rad="190500">
                      <a:schemeClr val="bg1">
                        <a:alpha val="60000"/>
                      </a:schemeClr>
                    </a:glow>
                  </a:effectLst>
                </a:rPr>
                <a:t>う</a:t>
              </a:r>
              <a:endParaRPr kumimoji="1" lang="ja-JP" altLang="en-US" sz="2400" b="1" dirty="0">
                <a:effectLst>
                  <a:glow rad="190500">
                    <a:schemeClr val="bg1">
                      <a:alpha val="60000"/>
                    </a:schemeClr>
                  </a:glow>
                </a:effectLst>
              </a:endParaRPr>
            </a:p>
          </p:txBody>
        </p:sp>
      </p:grpSp>
      <p:grpSp>
        <p:nvGrpSpPr>
          <p:cNvPr id="4" name="グループ化 3"/>
          <p:cNvGrpSpPr/>
          <p:nvPr/>
        </p:nvGrpSpPr>
        <p:grpSpPr>
          <a:xfrm>
            <a:off x="3373039" y="504945"/>
            <a:ext cx="3617542" cy="858557"/>
            <a:chOff x="3373039" y="504945"/>
            <a:chExt cx="3617542" cy="858557"/>
          </a:xfrm>
        </p:grpSpPr>
        <p:grpSp>
          <p:nvGrpSpPr>
            <p:cNvPr id="10" name="グループ化 9"/>
            <p:cNvGrpSpPr/>
            <p:nvPr/>
          </p:nvGrpSpPr>
          <p:grpSpPr>
            <a:xfrm>
              <a:off x="3373039" y="516524"/>
              <a:ext cx="3496708" cy="842440"/>
              <a:chOff x="3373039" y="516524"/>
              <a:chExt cx="3496708" cy="842440"/>
            </a:xfrm>
          </p:grpSpPr>
          <p:sp>
            <p:nvSpPr>
              <p:cNvPr id="5" name="テキスト ボックス 4"/>
              <p:cNvSpPr txBox="1"/>
              <p:nvPr/>
            </p:nvSpPr>
            <p:spPr>
              <a:xfrm>
                <a:off x="3373039" y="516524"/>
                <a:ext cx="3496708" cy="307777"/>
              </a:xfrm>
              <a:prstGeom prst="rect">
                <a:avLst/>
              </a:prstGeom>
              <a:noFill/>
            </p:spPr>
            <p:txBody>
              <a:bodyPr wrap="square" rtlCol="0">
                <a:spAutoFit/>
              </a:bodyPr>
              <a:lstStyle/>
              <a:p>
                <a:r>
                  <a:rPr kumimoji="1" lang="ja-JP" altLang="en-US" sz="1400" dirty="0" smtClean="0"/>
                  <a:t>ジャンル　：</a:t>
                </a:r>
                <a:r>
                  <a:rPr lang="ja-JP" altLang="en-US" sz="1400" dirty="0" smtClean="0"/>
                  <a:t>チームロボアクション</a:t>
                </a:r>
                <a:endParaRPr kumimoji="1" lang="ja-JP" altLang="en-US" sz="1400" dirty="0"/>
              </a:p>
            </p:txBody>
          </p:sp>
          <p:sp>
            <p:nvSpPr>
              <p:cNvPr id="61" name="テキスト ボックス 60"/>
              <p:cNvSpPr txBox="1"/>
              <p:nvPr/>
            </p:nvSpPr>
            <p:spPr>
              <a:xfrm>
                <a:off x="3373823" y="793668"/>
                <a:ext cx="3374774" cy="307777"/>
              </a:xfrm>
              <a:prstGeom prst="rect">
                <a:avLst/>
              </a:prstGeom>
              <a:noFill/>
            </p:spPr>
            <p:txBody>
              <a:bodyPr wrap="square" rtlCol="0">
                <a:spAutoFit/>
              </a:bodyPr>
              <a:lstStyle/>
              <a:p>
                <a:r>
                  <a:rPr kumimoji="1" lang="ja-JP" altLang="en-US" sz="1400" dirty="0" smtClean="0"/>
                  <a:t>プレイ人数：</a:t>
                </a:r>
                <a:r>
                  <a:rPr lang="en-US" altLang="ja-JP" sz="1400" dirty="0"/>
                  <a:t>1</a:t>
                </a:r>
                <a:r>
                  <a:rPr lang="ja-JP" altLang="en-US" sz="1400" dirty="0" smtClean="0"/>
                  <a:t>人～</a:t>
                </a:r>
                <a:r>
                  <a:rPr lang="en-US" altLang="ja-JP" sz="1400" dirty="0" smtClean="0"/>
                  <a:t>4</a:t>
                </a:r>
                <a:r>
                  <a:rPr lang="ja-JP" altLang="en-US" sz="1400" dirty="0" smtClean="0"/>
                  <a:t>人</a:t>
                </a:r>
                <a:endParaRPr kumimoji="1" lang="ja-JP" altLang="en-US" sz="1400" dirty="0"/>
              </a:p>
            </p:txBody>
          </p:sp>
          <p:sp>
            <p:nvSpPr>
              <p:cNvPr id="62" name="テキスト ボックス 61"/>
              <p:cNvSpPr txBox="1"/>
              <p:nvPr/>
            </p:nvSpPr>
            <p:spPr>
              <a:xfrm>
                <a:off x="3381159" y="1051187"/>
                <a:ext cx="3374774" cy="307777"/>
              </a:xfrm>
              <a:prstGeom prst="rect">
                <a:avLst/>
              </a:prstGeom>
              <a:noFill/>
            </p:spPr>
            <p:txBody>
              <a:bodyPr wrap="square" rtlCol="0">
                <a:spAutoFit/>
              </a:bodyPr>
              <a:lstStyle/>
              <a:p>
                <a:r>
                  <a:rPr kumimoji="1" lang="ja-JP" altLang="en-US" sz="1400" dirty="0" smtClean="0"/>
                  <a:t>制作環境　：</a:t>
                </a:r>
                <a:r>
                  <a:rPr lang="en-US" altLang="ja-JP" sz="1400" dirty="0" smtClean="0"/>
                  <a:t>C++</a:t>
                </a:r>
                <a:r>
                  <a:rPr lang="ja-JP" altLang="en-US" sz="1400" dirty="0" smtClean="0"/>
                  <a:t>（</a:t>
                </a:r>
                <a:r>
                  <a:rPr lang="en-US" altLang="ja-JP" sz="1400" dirty="0" smtClean="0"/>
                  <a:t>DirectX 9.0 ver.</a:t>
                </a:r>
                <a:r>
                  <a:rPr lang="ja-JP" altLang="en-US" sz="1400" dirty="0" smtClean="0"/>
                  <a:t>）</a:t>
                </a:r>
                <a:endParaRPr kumimoji="1" lang="ja-JP" altLang="en-US" sz="1400" dirty="0"/>
              </a:p>
            </p:txBody>
          </p:sp>
        </p:grpSp>
        <p:sp>
          <p:nvSpPr>
            <p:cNvPr id="48" name="正方形/長方形 47"/>
            <p:cNvSpPr/>
            <p:nvPr/>
          </p:nvSpPr>
          <p:spPr>
            <a:xfrm>
              <a:off x="3406375" y="504945"/>
              <a:ext cx="3584206" cy="858557"/>
            </a:xfrm>
            <a:prstGeom prst="rect">
              <a:avLst/>
            </a:prstGeom>
            <a:noFill/>
            <a:ln w="1905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85296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
        <p:nvSpPr>
          <p:cNvPr id="59"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アーカイブ・動画作成</a:t>
            </a:r>
            <a:endParaRPr kumimoji="1" lang="ja-JP" altLang="en-US" dirty="0"/>
          </a:p>
        </p:txBody>
      </p:sp>
      <p:sp>
        <p:nvSpPr>
          <p:cNvPr id="23" name="正方形/長方形 22"/>
          <p:cNvSpPr/>
          <p:nvPr/>
        </p:nvSpPr>
        <p:spPr>
          <a:xfrm>
            <a:off x="1167067" y="1914628"/>
            <a:ext cx="5558589" cy="107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ホームベース 28"/>
          <p:cNvSpPr/>
          <p:nvPr/>
        </p:nvSpPr>
        <p:spPr>
          <a:xfrm>
            <a:off x="76214" y="1180007"/>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3" y="308358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1" y="5058805"/>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3" y="673816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3" y="822001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3641528" y="9587170"/>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
        <p:nvSpPr>
          <p:cNvPr id="4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189" t="3176" r="14442" b="10742"/>
          <a:stretch/>
        </p:blipFill>
        <p:spPr>
          <a:xfrm>
            <a:off x="134630" y="6365880"/>
            <a:ext cx="3466433" cy="1925021"/>
          </a:xfrm>
          <a:prstGeom prst="rect">
            <a:avLst/>
          </a:prstGeom>
          <a:effectLst>
            <a:glow rad="63500">
              <a:schemeClr val="tx2">
                <a:lumMod val="50000"/>
              </a:schemeClr>
            </a:glow>
          </a:effectLst>
        </p:spPr>
      </p:pic>
      <p:pic>
        <p:nvPicPr>
          <p:cNvPr id="10" name="図 9"/>
          <p:cNvPicPr>
            <a:picLocks noChangeAspect="1"/>
          </p:cNvPicPr>
          <p:nvPr/>
        </p:nvPicPr>
        <p:blipFill rotWithShape="1">
          <a:blip r:embed="rId3"/>
          <a:srcRect l="10811" t="12796" r="6059" b="5134"/>
          <a:stretch/>
        </p:blipFill>
        <p:spPr>
          <a:xfrm>
            <a:off x="139233" y="2901966"/>
            <a:ext cx="3461830" cy="1894395"/>
          </a:xfrm>
          <a:prstGeom prst="rect">
            <a:avLst/>
          </a:prstGeom>
          <a:effectLst>
            <a:glow rad="63500">
              <a:schemeClr val="tx2">
                <a:lumMod val="50000"/>
              </a:schemeClr>
            </a:glow>
          </a:effectLst>
        </p:spPr>
      </p:pic>
      <p:sp>
        <p:nvSpPr>
          <p:cNvPr id="13" name="テキスト ボックス 12"/>
          <p:cNvSpPr txBox="1"/>
          <p:nvPr/>
        </p:nvSpPr>
        <p:spPr>
          <a:xfrm>
            <a:off x="0" y="1395030"/>
            <a:ext cx="4158593" cy="369332"/>
          </a:xfrm>
          <a:prstGeom prst="rect">
            <a:avLst/>
          </a:prstGeom>
          <a:noFill/>
        </p:spPr>
        <p:txBody>
          <a:bodyPr wrap="square" rtlCol="0">
            <a:spAutoFit/>
          </a:bodyPr>
          <a:lstStyle/>
          <a:p>
            <a:r>
              <a:rPr lang="ja-JP" altLang="en-US" dirty="0" smtClean="0"/>
              <a:t>・タイトル・ゲーム・リザルトの遷移</a:t>
            </a:r>
            <a:endParaRPr lang="en-US" altLang="ja-JP" dirty="0" smtClean="0"/>
          </a:p>
        </p:txBody>
      </p:sp>
      <p:sp>
        <p:nvSpPr>
          <p:cNvPr id="14" name="テキスト ボックス 13"/>
          <p:cNvSpPr txBox="1"/>
          <p:nvPr/>
        </p:nvSpPr>
        <p:spPr>
          <a:xfrm>
            <a:off x="0" y="2028312"/>
            <a:ext cx="2927949" cy="369332"/>
          </a:xfrm>
          <a:prstGeom prst="rect">
            <a:avLst/>
          </a:prstGeom>
          <a:noFill/>
        </p:spPr>
        <p:txBody>
          <a:bodyPr wrap="square" rtlCol="0">
            <a:spAutoFit/>
          </a:bodyPr>
          <a:lstStyle/>
          <a:p>
            <a:r>
              <a:rPr lang="ja-JP" altLang="en-US" dirty="0" smtClean="0"/>
              <a:t>・プレイヤー</a:t>
            </a:r>
            <a:r>
              <a:rPr lang="ja-JP" altLang="en-US" dirty="0"/>
              <a:t>、</a:t>
            </a:r>
            <a:r>
              <a:rPr lang="ja-JP" altLang="en-US" dirty="0" smtClean="0"/>
              <a:t>弾の追加</a:t>
            </a:r>
            <a:endParaRPr lang="en-US" altLang="ja-JP" dirty="0" smtClean="0"/>
          </a:p>
        </p:txBody>
      </p:sp>
      <p:pic>
        <p:nvPicPr>
          <p:cNvPr id="7" name="図 6"/>
          <p:cNvPicPr>
            <a:picLocks noChangeAspect="1"/>
          </p:cNvPicPr>
          <p:nvPr/>
        </p:nvPicPr>
        <p:blipFill rotWithShape="1">
          <a:blip r:embed="rId4"/>
          <a:srcRect l="2244" t="3463" r="14719" b="10424"/>
          <a:stretch/>
        </p:blipFill>
        <p:spPr>
          <a:xfrm>
            <a:off x="3265687" y="4672043"/>
            <a:ext cx="3484030" cy="1919396"/>
          </a:xfrm>
          <a:prstGeom prst="rect">
            <a:avLst/>
          </a:prstGeom>
          <a:effectLst>
            <a:glow rad="63500">
              <a:schemeClr val="tx2">
                <a:lumMod val="50000"/>
              </a:schemeClr>
            </a:glow>
          </a:effectLst>
        </p:spPr>
      </p:pic>
      <p:sp>
        <p:nvSpPr>
          <p:cNvPr id="15" name="テキスト ボックス 14"/>
          <p:cNvSpPr txBox="1"/>
          <p:nvPr/>
        </p:nvSpPr>
        <p:spPr>
          <a:xfrm>
            <a:off x="0" y="2344953"/>
            <a:ext cx="2927949" cy="369332"/>
          </a:xfrm>
          <a:prstGeom prst="rect">
            <a:avLst/>
          </a:prstGeom>
          <a:noFill/>
        </p:spPr>
        <p:txBody>
          <a:bodyPr wrap="square" rtlCol="0">
            <a:spAutoFit/>
          </a:bodyPr>
          <a:lstStyle/>
          <a:p>
            <a:r>
              <a:rPr lang="ja-JP" altLang="en-US" dirty="0" smtClean="0"/>
              <a:t>・</a:t>
            </a:r>
            <a:r>
              <a:rPr lang="en-US" altLang="ja-JP" dirty="0" smtClean="0"/>
              <a:t>UI</a:t>
            </a:r>
            <a:r>
              <a:rPr lang="ja-JP" altLang="en-US" dirty="0"/>
              <a:t>関係</a:t>
            </a:r>
            <a:r>
              <a:rPr lang="ja-JP" altLang="en-US" dirty="0" smtClean="0"/>
              <a:t>の表示</a:t>
            </a:r>
            <a:endParaRPr lang="en-US" altLang="ja-JP" dirty="0" smtClean="0"/>
          </a:p>
        </p:txBody>
      </p:sp>
      <p:sp>
        <p:nvSpPr>
          <p:cNvPr id="16" name="テキスト ボックス 15"/>
          <p:cNvSpPr txBox="1"/>
          <p:nvPr/>
        </p:nvSpPr>
        <p:spPr>
          <a:xfrm>
            <a:off x="0" y="1711671"/>
            <a:ext cx="4158593" cy="369332"/>
          </a:xfrm>
          <a:prstGeom prst="rect">
            <a:avLst/>
          </a:prstGeom>
          <a:noFill/>
        </p:spPr>
        <p:txBody>
          <a:bodyPr wrap="square" rtlCol="0">
            <a:spAutoFit/>
          </a:bodyPr>
          <a:lstStyle/>
          <a:p>
            <a:r>
              <a:rPr lang="ja-JP" altLang="en-US" dirty="0" smtClean="0"/>
              <a:t>・アクション・ストラテジー切り替え</a:t>
            </a:r>
            <a:endParaRPr lang="en-US" altLang="ja-JP" dirty="0" smtClean="0"/>
          </a:p>
        </p:txBody>
      </p:sp>
      <p:sp>
        <p:nvSpPr>
          <p:cNvPr id="1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18" name="テキスト ボックス 17"/>
          <p:cNvSpPr txBox="1"/>
          <p:nvPr/>
        </p:nvSpPr>
        <p:spPr>
          <a:xfrm>
            <a:off x="1577919" y="210686"/>
            <a:ext cx="5690409" cy="923330"/>
          </a:xfrm>
          <a:prstGeom prst="rect">
            <a:avLst/>
          </a:prstGeom>
          <a:noFill/>
          <a:ln w="38100" cmpd="dbl">
            <a:noFill/>
            <a:prstDash val="solid"/>
            <a:bevel/>
          </a:ln>
        </p:spPr>
        <p:txBody>
          <a:bodyPr wrap="square" rtlCol="0">
            <a:spAutoFit/>
          </a:bodyPr>
          <a:lstStyle/>
          <a:p>
            <a:pPr algn="ctr"/>
            <a:r>
              <a:rPr lang="ja-JP" altLang="en-US" sz="5400" b="1" dirty="0" smtClean="0"/>
              <a:t>プロ</a:t>
            </a:r>
            <a:r>
              <a:rPr lang="ja-JP" altLang="en-US" sz="5400" b="1" dirty="0"/>
              <a:t>トタイプ版</a:t>
            </a:r>
            <a:endParaRPr kumimoji="1" lang="ja-JP" altLang="en-US" sz="5400" b="1" dirty="0"/>
          </a:p>
        </p:txBody>
      </p:sp>
      <p:sp>
        <p:nvSpPr>
          <p:cNvPr id="19" name="テキスト ボックス 18"/>
          <p:cNvSpPr txBox="1"/>
          <p:nvPr/>
        </p:nvSpPr>
        <p:spPr>
          <a:xfrm>
            <a:off x="134630" y="36586"/>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20" name="正方形/長方形 19"/>
          <p:cNvSpPr/>
          <p:nvPr/>
        </p:nvSpPr>
        <p:spPr>
          <a:xfrm>
            <a:off x="-173943" y="1103772"/>
            <a:ext cx="6923660" cy="161051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ホームベース 1"/>
          <p:cNvSpPr/>
          <p:nvPr/>
        </p:nvSpPr>
        <p:spPr>
          <a:xfrm>
            <a:off x="-75461" y="870631"/>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4" name="テキスト ボックス 3"/>
          <p:cNvSpPr txBox="1"/>
          <p:nvPr/>
        </p:nvSpPr>
        <p:spPr>
          <a:xfrm>
            <a:off x="134630" y="8559375"/>
            <a:ext cx="6897314" cy="923330"/>
          </a:xfrm>
          <a:prstGeom prst="rect">
            <a:avLst/>
          </a:prstGeom>
          <a:noFill/>
        </p:spPr>
        <p:txBody>
          <a:bodyPr wrap="square" rtlCol="0">
            <a:spAutoFit/>
          </a:bodyPr>
          <a:lstStyle/>
          <a:p>
            <a:r>
              <a:rPr lang="ja-JP" altLang="en-US" dirty="0" smtClean="0"/>
              <a:t>ゲームの基盤となる、画面遷移とパートの</a:t>
            </a:r>
            <a:endParaRPr lang="en-US" altLang="ja-JP" dirty="0" smtClean="0"/>
          </a:p>
          <a:p>
            <a:r>
              <a:rPr lang="ja-JP" altLang="en-US" dirty="0" smtClean="0"/>
              <a:t>切り替えを制作。一連の流れを確認することができ、</a:t>
            </a:r>
            <a:r>
              <a:rPr lang="en-US" altLang="ja-JP" dirty="0" smtClean="0"/>
              <a:t>UI</a:t>
            </a:r>
            <a:r>
              <a:rPr lang="ja-JP" altLang="en-US" dirty="0" smtClean="0"/>
              <a:t>表示を</a:t>
            </a:r>
            <a:endParaRPr lang="en-US" altLang="ja-JP" dirty="0" smtClean="0"/>
          </a:p>
          <a:p>
            <a:r>
              <a:rPr lang="ja-JP" altLang="en-US" dirty="0" smtClean="0"/>
              <a:t>することで更に画面のイメージを掴むことができた。</a:t>
            </a:r>
            <a:endParaRPr lang="en-US" altLang="ja-JP" dirty="0" smtClean="0"/>
          </a:p>
        </p:txBody>
      </p:sp>
      <p:sp>
        <p:nvSpPr>
          <p:cNvPr id="21" name="正方形/長方形 20"/>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コメント</a:t>
            </a:r>
            <a:endParaRPr kumimoji="1" lang="ja-JP" altLang="en-US" sz="2800" dirty="0"/>
          </a:p>
        </p:txBody>
      </p:sp>
      <p:sp>
        <p:nvSpPr>
          <p:cNvPr id="6" name="ホームベース 5"/>
          <p:cNvSpPr/>
          <p:nvPr/>
        </p:nvSpPr>
        <p:spPr>
          <a:xfrm>
            <a:off x="137446" y="5221807"/>
            <a:ext cx="3065770" cy="96863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flipH="1">
            <a:off x="3683947" y="3377021"/>
            <a:ext cx="3065770" cy="109482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flipH="1">
            <a:off x="3683947" y="7043609"/>
            <a:ext cx="3065770" cy="991719"/>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3636949" y="3007085"/>
            <a:ext cx="1849451" cy="369332"/>
          </a:xfrm>
          <a:prstGeom prst="rect">
            <a:avLst/>
          </a:prstGeom>
          <a:noFill/>
        </p:spPr>
        <p:txBody>
          <a:bodyPr wrap="square" rtlCol="0">
            <a:spAutoFit/>
          </a:bodyPr>
          <a:lstStyle/>
          <a:p>
            <a:r>
              <a:rPr lang="ja-JP" altLang="en-US" dirty="0" smtClean="0"/>
              <a:t>◀タイトル画面</a:t>
            </a:r>
            <a:endParaRPr lang="en-US" altLang="ja-JP" dirty="0" smtClean="0"/>
          </a:p>
        </p:txBody>
      </p:sp>
      <p:sp>
        <p:nvSpPr>
          <p:cNvPr id="27" name="テキスト ボックス 26"/>
          <p:cNvSpPr txBox="1"/>
          <p:nvPr/>
        </p:nvSpPr>
        <p:spPr>
          <a:xfrm>
            <a:off x="3636949" y="6641108"/>
            <a:ext cx="2268551" cy="369332"/>
          </a:xfrm>
          <a:prstGeom prst="rect">
            <a:avLst/>
          </a:prstGeom>
          <a:noFill/>
        </p:spPr>
        <p:txBody>
          <a:bodyPr wrap="square" rtlCol="0">
            <a:spAutoFit/>
          </a:bodyPr>
          <a:lstStyle/>
          <a:p>
            <a:r>
              <a:rPr lang="ja-JP" altLang="en-US" dirty="0" smtClean="0"/>
              <a:t>◀アクションパート</a:t>
            </a:r>
            <a:endParaRPr lang="en-US" altLang="ja-JP" dirty="0" smtClean="0"/>
          </a:p>
        </p:txBody>
      </p:sp>
      <p:sp>
        <p:nvSpPr>
          <p:cNvPr id="28" name="テキスト ボックス 27"/>
          <p:cNvSpPr txBox="1"/>
          <p:nvPr/>
        </p:nvSpPr>
        <p:spPr>
          <a:xfrm>
            <a:off x="685800" y="4861704"/>
            <a:ext cx="2517416" cy="369332"/>
          </a:xfrm>
          <a:prstGeom prst="rect">
            <a:avLst/>
          </a:prstGeom>
          <a:noFill/>
        </p:spPr>
        <p:txBody>
          <a:bodyPr wrap="square" rtlCol="0">
            <a:spAutoFit/>
          </a:bodyPr>
          <a:lstStyle/>
          <a:p>
            <a:pPr algn="r"/>
            <a:r>
              <a:rPr lang="ja-JP" altLang="en-US" dirty="0" smtClean="0"/>
              <a:t>ストラテジーパート▶</a:t>
            </a:r>
            <a:endParaRPr lang="en-US" altLang="ja-JP" dirty="0" smtClean="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826018" y="3589020"/>
            <a:ext cx="3180127" cy="1788821"/>
          </a:xfrm>
          <a:prstGeom prst="rect">
            <a:avLst/>
          </a:prstGeom>
        </p:spPr>
      </p:pic>
      <p:pic>
        <p:nvPicPr>
          <p:cNvPr id="6" name="図 5"/>
          <p:cNvPicPr>
            <a:picLocks noChangeAspect="1"/>
          </p:cNvPicPr>
          <p:nvPr/>
        </p:nvPicPr>
        <p:blipFill rotWithShape="1">
          <a:blip r:embed="rId3"/>
          <a:srcRect b="4306"/>
          <a:stretch/>
        </p:blipFill>
        <p:spPr>
          <a:xfrm>
            <a:off x="9103251" y="5979693"/>
            <a:ext cx="3916556" cy="2108200"/>
          </a:xfrm>
          <a:prstGeom prst="rect">
            <a:avLst/>
          </a:prstGeom>
        </p:spPr>
      </p:pic>
      <p:sp>
        <p:nvSpPr>
          <p:cNvPr id="9" name="テキスト ボックス 8"/>
          <p:cNvSpPr txBox="1"/>
          <p:nvPr/>
        </p:nvSpPr>
        <p:spPr>
          <a:xfrm>
            <a:off x="7359897" y="1201198"/>
            <a:ext cx="7665720" cy="2862322"/>
          </a:xfrm>
          <a:prstGeom prst="rect">
            <a:avLst/>
          </a:prstGeom>
          <a:noFill/>
        </p:spPr>
        <p:txBody>
          <a:bodyPr wrap="square" rtlCol="0">
            <a:spAutoFit/>
          </a:bodyPr>
          <a:lstStyle/>
          <a:p>
            <a:r>
              <a:rPr lang="ja-JP" altLang="en-US" dirty="0" smtClean="0">
                <a:solidFill>
                  <a:schemeClr val="bg1"/>
                </a:solidFill>
              </a:rPr>
              <a:t>マップの追加</a:t>
            </a:r>
            <a:endParaRPr lang="en-US" altLang="ja-JP" dirty="0" smtClean="0">
              <a:solidFill>
                <a:schemeClr val="bg1"/>
              </a:solidFill>
            </a:endParaRPr>
          </a:p>
          <a:p>
            <a:r>
              <a:rPr lang="ja-JP" altLang="en-US" dirty="0" smtClean="0">
                <a:solidFill>
                  <a:schemeClr val="bg1"/>
                </a:solidFill>
              </a:rPr>
              <a:t>オンラインの追加</a:t>
            </a:r>
            <a:endParaRPr lang="en-US" altLang="ja-JP" dirty="0">
              <a:solidFill>
                <a:schemeClr val="bg1"/>
              </a:solidFill>
            </a:endParaRPr>
          </a:p>
          <a:p>
            <a:r>
              <a:rPr lang="ja-JP" altLang="en-US" dirty="0" smtClean="0">
                <a:solidFill>
                  <a:schemeClr val="bg1"/>
                </a:solidFill>
              </a:rPr>
              <a:t>リンクエネルギー実際に動く</a:t>
            </a:r>
            <a:endParaRPr lang="en-US" altLang="ja-JP" dirty="0" smtClean="0">
              <a:solidFill>
                <a:schemeClr val="bg1"/>
              </a:solidFill>
            </a:endParaRPr>
          </a:p>
          <a:p>
            <a:r>
              <a:rPr lang="ja-JP" altLang="en-US" dirty="0" smtClean="0">
                <a:solidFill>
                  <a:schemeClr val="bg1"/>
                </a:solidFill>
              </a:rPr>
              <a:t>ＨＰ・残数も反映</a:t>
            </a:r>
            <a:endParaRPr lang="en-US" altLang="ja-JP" dirty="0" smtClean="0">
              <a:solidFill>
                <a:schemeClr val="bg1"/>
              </a:solidFill>
            </a:endParaRPr>
          </a:p>
          <a:p>
            <a:r>
              <a:rPr lang="ja-JP" altLang="en-US" dirty="0" smtClean="0">
                <a:solidFill>
                  <a:schemeClr val="bg1"/>
                </a:solidFill>
              </a:rPr>
              <a:t>プレイヤーに色がつく</a:t>
            </a:r>
            <a:endParaRPr lang="en-US" altLang="ja-JP" dirty="0" smtClean="0">
              <a:solidFill>
                <a:schemeClr val="bg1"/>
              </a:solidFill>
            </a:endParaRPr>
          </a:p>
          <a:p>
            <a:r>
              <a:rPr lang="ja-JP" altLang="en-US" dirty="0" smtClean="0">
                <a:solidFill>
                  <a:schemeClr val="bg1"/>
                </a:solidFill>
              </a:rPr>
              <a:t>メニュー・機体選択画面</a:t>
            </a:r>
            <a:endParaRPr lang="en-US" altLang="ja-JP" dirty="0" smtClean="0">
              <a:solidFill>
                <a:schemeClr val="bg1"/>
              </a:solidFill>
            </a:endParaRPr>
          </a:p>
          <a:p>
            <a:r>
              <a:rPr lang="ja-JP" altLang="en-US" dirty="0" smtClean="0">
                <a:solidFill>
                  <a:schemeClr val="bg1"/>
                </a:solidFill>
              </a:rPr>
              <a:t>ストラテジーの更新</a:t>
            </a:r>
            <a:endParaRPr lang="en-US" altLang="ja-JP" dirty="0" smtClean="0">
              <a:solidFill>
                <a:schemeClr val="bg1"/>
              </a:solidFill>
            </a:endParaRPr>
          </a:p>
          <a:p>
            <a:r>
              <a:rPr lang="ja-JP" altLang="en-US" dirty="0" smtClean="0">
                <a:solidFill>
                  <a:schemeClr val="bg1"/>
                </a:solidFill>
              </a:rPr>
              <a:t>ＣＰＵ動く</a:t>
            </a:r>
            <a:endParaRPr lang="en-US" altLang="ja-JP" dirty="0" smtClean="0">
              <a:solidFill>
                <a:schemeClr val="bg1"/>
              </a:solidFill>
            </a:endParaRPr>
          </a:p>
          <a:p>
            <a:endParaRPr lang="en-US" altLang="ja-JP" dirty="0" smtClean="0">
              <a:solidFill>
                <a:schemeClr val="bg1"/>
              </a:solidFill>
            </a:endParaRPr>
          </a:p>
          <a:p>
            <a:endParaRPr lang="en-US" altLang="ja-JP" dirty="0">
              <a:solidFill>
                <a:schemeClr val="bg1"/>
              </a:solidFill>
            </a:endParaRPr>
          </a:p>
        </p:txBody>
      </p:sp>
      <p:pic>
        <p:nvPicPr>
          <p:cNvPr id="10" name="図 9"/>
          <p:cNvPicPr>
            <a:picLocks noChangeAspect="1"/>
          </p:cNvPicPr>
          <p:nvPr/>
        </p:nvPicPr>
        <p:blipFill rotWithShape="1">
          <a:blip r:embed="rId4"/>
          <a:srcRect l="2411" t="3455" r="14468" b="10651"/>
          <a:stretch/>
        </p:blipFill>
        <p:spPr>
          <a:xfrm>
            <a:off x="-4378686" y="7393857"/>
            <a:ext cx="3619499" cy="2103867"/>
          </a:xfrm>
          <a:prstGeom prst="rect">
            <a:avLst/>
          </a:prstGeom>
        </p:spPr>
      </p:pic>
      <p:pic>
        <p:nvPicPr>
          <p:cNvPr id="11" name="図 10"/>
          <p:cNvPicPr>
            <a:picLocks noChangeAspect="1"/>
          </p:cNvPicPr>
          <p:nvPr/>
        </p:nvPicPr>
        <p:blipFill rotWithShape="1">
          <a:blip r:embed="rId5"/>
          <a:srcRect l="5815" t="9245" r="11199" b="4695"/>
          <a:stretch/>
        </p:blipFill>
        <p:spPr>
          <a:xfrm>
            <a:off x="-6248401" y="5913736"/>
            <a:ext cx="3238501" cy="1889125"/>
          </a:xfrm>
          <a:prstGeom prst="rect">
            <a:avLst/>
          </a:prstGeom>
        </p:spPr>
      </p:pic>
      <p:pic>
        <p:nvPicPr>
          <p:cNvPr id="12" name="図 11"/>
          <p:cNvPicPr>
            <a:picLocks noChangeAspect="1"/>
          </p:cNvPicPr>
          <p:nvPr/>
        </p:nvPicPr>
        <p:blipFill>
          <a:blip r:embed="rId6"/>
          <a:stretch>
            <a:fillRect/>
          </a:stretch>
        </p:blipFill>
        <p:spPr>
          <a:xfrm>
            <a:off x="-6364136" y="68935"/>
            <a:ext cx="5604949" cy="3152784"/>
          </a:xfrm>
          <a:prstGeom prst="rect">
            <a:avLst/>
          </a:prstGeom>
        </p:spPr>
      </p:pic>
      <p:pic>
        <p:nvPicPr>
          <p:cNvPr id="13" name="図 12"/>
          <p:cNvPicPr>
            <a:picLocks noChangeAspect="1"/>
          </p:cNvPicPr>
          <p:nvPr/>
        </p:nvPicPr>
        <p:blipFill rotWithShape="1">
          <a:blip r:embed="rId7"/>
          <a:srcRect l="5852" t="9277" r="11289" b="4601"/>
          <a:stretch/>
        </p:blipFill>
        <p:spPr>
          <a:xfrm>
            <a:off x="7746427" y="161512"/>
            <a:ext cx="3556573" cy="2079372"/>
          </a:xfrm>
          <a:prstGeom prst="rect">
            <a:avLst/>
          </a:prstGeom>
        </p:spPr>
      </p:pic>
      <p:sp>
        <p:nvSpPr>
          <p:cNvPr id="1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14" name="テキスト ボックス 13"/>
          <p:cNvSpPr txBox="1"/>
          <p:nvPr/>
        </p:nvSpPr>
        <p:spPr>
          <a:xfrm>
            <a:off x="3534671" y="202665"/>
            <a:ext cx="1867382" cy="923330"/>
          </a:xfrm>
          <a:prstGeom prst="rect">
            <a:avLst/>
          </a:prstGeom>
          <a:noFill/>
          <a:ln w="38100" cmpd="dbl">
            <a:noFill/>
            <a:prstDash val="solid"/>
            <a:bevel/>
          </a:ln>
        </p:spPr>
        <p:txBody>
          <a:bodyPr wrap="square" rtlCol="0">
            <a:spAutoFit/>
          </a:bodyPr>
          <a:lstStyle/>
          <a:p>
            <a:pPr algn="ctr"/>
            <a:r>
              <a:rPr lang="en-US" altLang="ja-JP" sz="5400" b="1" dirty="0" smtClean="0"/>
              <a:t>α</a:t>
            </a:r>
            <a:r>
              <a:rPr lang="ja-JP" altLang="en-US" sz="5400" b="1" dirty="0" smtClean="0"/>
              <a:t>版</a:t>
            </a:r>
            <a:endParaRPr kumimoji="1" lang="ja-JP" altLang="en-US" sz="5400" b="1" dirty="0"/>
          </a:p>
        </p:txBody>
      </p:sp>
      <p:sp>
        <p:nvSpPr>
          <p:cNvPr id="15" name="正方形/長方形 14"/>
          <p:cNvSpPr/>
          <p:nvPr/>
        </p:nvSpPr>
        <p:spPr>
          <a:xfrm>
            <a:off x="-179445" y="1125995"/>
            <a:ext cx="6959600" cy="1329223"/>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18" name="テキスト ボックス 17"/>
          <p:cNvSpPr txBox="1"/>
          <p:nvPr/>
        </p:nvSpPr>
        <p:spPr>
          <a:xfrm>
            <a:off x="36148" y="55001"/>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19" name="テキスト ボックス 18"/>
          <p:cNvSpPr txBox="1"/>
          <p:nvPr/>
        </p:nvSpPr>
        <p:spPr>
          <a:xfrm>
            <a:off x="1" y="1395030"/>
            <a:ext cx="1625600" cy="369332"/>
          </a:xfrm>
          <a:prstGeom prst="rect">
            <a:avLst/>
          </a:prstGeom>
          <a:noFill/>
        </p:spPr>
        <p:txBody>
          <a:bodyPr wrap="square" rtlCol="0">
            <a:spAutoFit/>
          </a:bodyPr>
          <a:lstStyle/>
          <a:p>
            <a:r>
              <a:rPr lang="ja-JP" altLang="en-US" dirty="0" smtClean="0"/>
              <a:t>・マップ追加</a:t>
            </a:r>
            <a:endParaRPr lang="en-US" altLang="ja-JP" dirty="0" smtClean="0"/>
          </a:p>
        </p:txBody>
      </p:sp>
      <p:sp>
        <p:nvSpPr>
          <p:cNvPr id="20" name="テキスト ボックス 19"/>
          <p:cNvSpPr txBox="1"/>
          <p:nvPr/>
        </p:nvSpPr>
        <p:spPr>
          <a:xfrm>
            <a:off x="0" y="1736275"/>
            <a:ext cx="2298700" cy="369332"/>
          </a:xfrm>
          <a:prstGeom prst="rect">
            <a:avLst/>
          </a:prstGeom>
          <a:noFill/>
        </p:spPr>
        <p:txBody>
          <a:bodyPr wrap="square" rtlCol="0">
            <a:spAutoFit/>
          </a:bodyPr>
          <a:lstStyle/>
          <a:p>
            <a:r>
              <a:rPr lang="ja-JP" altLang="en-US" dirty="0" smtClean="0"/>
              <a:t>・オンライン追加</a:t>
            </a:r>
            <a:endParaRPr lang="en-US" altLang="ja-JP" dirty="0" smtClean="0"/>
          </a:p>
        </p:txBody>
      </p:sp>
      <p:sp>
        <p:nvSpPr>
          <p:cNvPr id="21" name="テキスト ボックス 20"/>
          <p:cNvSpPr txBox="1"/>
          <p:nvPr/>
        </p:nvSpPr>
        <p:spPr>
          <a:xfrm>
            <a:off x="2298700" y="1389422"/>
            <a:ext cx="4328348" cy="369332"/>
          </a:xfrm>
          <a:prstGeom prst="rect">
            <a:avLst/>
          </a:prstGeom>
          <a:noFill/>
        </p:spPr>
        <p:txBody>
          <a:bodyPr wrap="square" rtlCol="0">
            <a:spAutoFit/>
          </a:bodyPr>
          <a:lstStyle/>
          <a:p>
            <a:r>
              <a:rPr lang="ja-JP" altLang="en-US" dirty="0" smtClean="0"/>
              <a:t>・</a:t>
            </a:r>
            <a:r>
              <a:rPr lang="en-US" altLang="ja-JP" dirty="0" smtClean="0"/>
              <a:t>HP</a:t>
            </a:r>
            <a:r>
              <a:rPr lang="ja-JP" altLang="en-US" dirty="0" smtClean="0"/>
              <a:t>、残数、リンクエネルギーの反映</a:t>
            </a:r>
            <a:endParaRPr lang="en-US" altLang="ja-JP" dirty="0" smtClean="0"/>
          </a:p>
        </p:txBody>
      </p:sp>
      <p:sp>
        <p:nvSpPr>
          <p:cNvPr id="22" name="テキスト ボックス 21"/>
          <p:cNvSpPr txBox="1"/>
          <p:nvPr/>
        </p:nvSpPr>
        <p:spPr>
          <a:xfrm>
            <a:off x="0" y="2085886"/>
            <a:ext cx="1625601" cy="369332"/>
          </a:xfrm>
          <a:prstGeom prst="rect">
            <a:avLst/>
          </a:prstGeom>
          <a:noFill/>
        </p:spPr>
        <p:txBody>
          <a:bodyPr wrap="square" rtlCol="0">
            <a:spAutoFit/>
          </a:bodyPr>
          <a:lstStyle/>
          <a:p>
            <a:r>
              <a:rPr lang="ja-JP" altLang="en-US" dirty="0" smtClean="0"/>
              <a:t>・</a:t>
            </a:r>
            <a:r>
              <a:rPr lang="en-US" altLang="ja-JP" dirty="0" smtClean="0"/>
              <a:t>CPU</a:t>
            </a:r>
            <a:r>
              <a:rPr lang="ja-JP" altLang="en-US" dirty="0" smtClean="0"/>
              <a:t>の実装</a:t>
            </a:r>
            <a:endParaRPr lang="en-US" altLang="ja-JP" dirty="0" smtClean="0"/>
          </a:p>
        </p:txBody>
      </p:sp>
      <p:sp>
        <p:nvSpPr>
          <p:cNvPr id="23" name="テキスト ボックス 22"/>
          <p:cNvSpPr txBox="1"/>
          <p:nvPr/>
        </p:nvSpPr>
        <p:spPr>
          <a:xfrm>
            <a:off x="2298700" y="1716554"/>
            <a:ext cx="4328348" cy="369332"/>
          </a:xfrm>
          <a:prstGeom prst="rect">
            <a:avLst/>
          </a:prstGeom>
          <a:noFill/>
        </p:spPr>
        <p:txBody>
          <a:bodyPr wrap="square" rtlCol="0">
            <a:spAutoFit/>
          </a:bodyPr>
          <a:lstStyle/>
          <a:p>
            <a:r>
              <a:rPr lang="ja-JP" altLang="en-US" dirty="0" smtClean="0"/>
              <a:t>・メニュー、機体選択画面の追加</a:t>
            </a:r>
            <a:endParaRPr lang="en-US" altLang="ja-JP" dirty="0" smtClean="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97775" y="1824214"/>
            <a:ext cx="4149725" cy="2011186"/>
          </a:xfrm>
        </p:spPr>
        <p:txBody>
          <a:bodyPr/>
          <a:lstStyle/>
          <a:p>
            <a:pPr marL="0" indent="0">
              <a:buNone/>
            </a:pPr>
            <a:r>
              <a:rPr kumimoji="1" lang="ja-JP" altLang="en-US" dirty="0" smtClean="0">
                <a:solidFill>
                  <a:schemeClr val="bg1"/>
                </a:solidFill>
              </a:rPr>
              <a:t>マップの変更</a:t>
            </a:r>
            <a:endParaRPr kumimoji="1" lang="en-US" altLang="ja-JP" dirty="0" smtClean="0">
              <a:solidFill>
                <a:schemeClr val="bg1"/>
              </a:solidFill>
            </a:endParaRPr>
          </a:p>
          <a:p>
            <a:pPr marL="0" indent="0">
              <a:buNone/>
            </a:pPr>
            <a:r>
              <a:rPr lang="ja-JP" altLang="en-US" dirty="0" smtClean="0">
                <a:solidFill>
                  <a:schemeClr val="bg1"/>
                </a:solidFill>
              </a:rPr>
              <a:t>ヘルプ追加</a:t>
            </a:r>
            <a:endParaRPr lang="en-US" altLang="ja-JP" dirty="0" smtClean="0">
              <a:solidFill>
                <a:schemeClr val="bg1"/>
              </a:solidFill>
            </a:endParaRPr>
          </a:p>
          <a:p>
            <a:pPr marL="0" indent="0">
              <a:buNone/>
            </a:pPr>
            <a:r>
              <a:rPr kumimoji="1" lang="ja-JP" altLang="en-US" dirty="0" smtClean="0">
                <a:solidFill>
                  <a:schemeClr val="bg1"/>
                </a:solidFill>
              </a:rPr>
              <a:t>リザルト追加</a:t>
            </a:r>
            <a:endParaRPr kumimoji="1" lang="en-US" altLang="ja-JP" dirty="0" smtClean="0">
              <a:solidFill>
                <a:schemeClr val="bg1"/>
              </a:solidFill>
            </a:endParaRPr>
          </a:p>
          <a:p>
            <a:pPr marL="0" indent="0">
              <a:buNone/>
            </a:pPr>
            <a:r>
              <a:rPr lang="ja-JP" altLang="en-US" dirty="0" smtClean="0">
                <a:solidFill>
                  <a:schemeClr val="bg1"/>
                </a:solidFill>
              </a:rPr>
              <a:t>メニュー、メカセレクト変更</a:t>
            </a:r>
            <a:endParaRPr lang="en-US" altLang="ja-JP" dirty="0" smtClean="0">
              <a:solidFill>
                <a:schemeClr val="bg1"/>
              </a:solidFill>
            </a:endParaRPr>
          </a:p>
          <a:p>
            <a:pPr marL="0" indent="0">
              <a:buNone/>
            </a:pPr>
            <a:endParaRPr lang="en-US" altLang="ja-JP" dirty="0" smtClean="0">
              <a:solidFill>
                <a:schemeClr val="bg1"/>
              </a:solidFill>
            </a:endParaRPr>
          </a:p>
          <a:p>
            <a:pPr marL="0" indent="0">
              <a:buNone/>
            </a:pPr>
            <a:endParaRPr kumimoji="1" lang="ja-JP" altLang="en-US" dirty="0">
              <a:solidFill>
                <a:schemeClr val="bg1"/>
              </a:solidFill>
            </a:endParaRPr>
          </a:p>
        </p:txBody>
      </p:sp>
      <p:pic>
        <p:nvPicPr>
          <p:cNvPr id="5" name="図 4"/>
          <p:cNvPicPr>
            <a:picLocks noChangeAspect="1"/>
          </p:cNvPicPr>
          <p:nvPr/>
        </p:nvPicPr>
        <p:blipFill rotWithShape="1">
          <a:blip r:embed="rId2"/>
          <a:srcRect l="7635" t="1505" r="9045" b="6780"/>
          <a:stretch/>
        </p:blipFill>
        <p:spPr>
          <a:xfrm>
            <a:off x="228421" y="5492494"/>
            <a:ext cx="2950563" cy="1826924"/>
          </a:xfrm>
          <a:prstGeom prst="rect">
            <a:avLst/>
          </a:prstGeom>
        </p:spPr>
      </p:pic>
      <p:pic>
        <p:nvPicPr>
          <p:cNvPr id="6" name="図 5"/>
          <p:cNvPicPr>
            <a:picLocks noChangeAspect="1"/>
          </p:cNvPicPr>
          <p:nvPr/>
        </p:nvPicPr>
        <p:blipFill rotWithShape="1">
          <a:blip r:embed="rId3"/>
          <a:srcRect l="7667" t="1983" r="9362" b="7245"/>
          <a:stretch/>
        </p:blipFill>
        <p:spPr>
          <a:xfrm>
            <a:off x="3710215" y="7322831"/>
            <a:ext cx="2900194" cy="1784735"/>
          </a:xfrm>
          <a:prstGeom prst="rect">
            <a:avLst/>
          </a:prstGeom>
        </p:spPr>
      </p:pic>
      <p:pic>
        <p:nvPicPr>
          <p:cNvPr id="9" name="図 8"/>
          <p:cNvPicPr>
            <a:picLocks noChangeAspect="1"/>
          </p:cNvPicPr>
          <p:nvPr/>
        </p:nvPicPr>
        <p:blipFill>
          <a:blip r:embed="rId4"/>
          <a:stretch>
            <a:fillRect/>
          </a:stretch>
        </p:blipFill>
        <p:spPr>
          <a:xfrm>
            <a:off x="13177776" y="14463314"/>
            <a:ext cx="3932041" cy="2211773"/>
          </a:xfrm>
          <a:prstGeom prst="rect">
            <a:avLst/>
          </a:prstGeom>
        </p:spPr>
      </p:pic>
      <p:pic>
        <p:nvPicPr>
          <p:cNvPr id="10" name="図 9"/>
          <p:cNvPicPr>
            <a:picLocks noChangeAspect="1"/>
          </p:cNvPicPr>
          <p:nvPr/>
        </p:nvPicPr>
        <p:blipFill rotWithShape="1">
          <a:blip r:embed="rId5"/>
          <a:srcRect l="7527" t="1529" r="9034" b="7106"/>
          <a:stretch/>
        </p:blipFill>
        <p:spPr>
          <a:xfrm>
            <a:off x="258403" y="7397680"/>
            <a:ext cx="2920581" cy="1798908"/>
          </a:xfrm>
          <a:prstGeom prst="rect">
            <a:avLst/>
          </a:prstGeom>
        </p:spPr>
      </p:pic>
      <p:pic>
        <p:nvPicPr>
          <p:cNvPr id="11" name="図 10"/>
          <p:cNvPicPr>
            <a:picLocks noChangeAspect="1"/>
          </p:cNvPicPr>
          <p:nvPr/>
        </p:nvPicPr>
        <p:blipFill rotWithShape="1">
          <a:blip r:embed="rId6"/>
          <a:srcRect l="7703" t="1940" r="9206" b="6996"/>
          <a:stretch/>
        </p:blipFill>
        <p:spPr>
          <a:xfrm>
            <a:off x="258403" y="3256556"/>
            <a:ext cx="2751836" cy="1696444"/>
          </a:xfrm>
          <a:prstGeom prst="rect">
            <a:avLst/>
          </a:prstGeom>
        </p:spPr>
      </p:pic>
      <p:pic>
        <p:nvPicPr>
          <p:cNvPr id="18" name="図 17"/>
          <p:cNvPicPr>
            <a:picLocks noChangeAspect="1"/>
          </p:cNvPicPr>
          <p:nvPr/>
        </p:nvPicPr>
        <p:blipFill rotWithShape="1">
          <a:blip r:embed="rId7"/>
          <a:srcRect l="8709" t="3504" r="8165" b="10636"/>
          <a:stretch/>
        </p:blipFill>
        <p:spPr>
          <a:xfrm>
            <a:off x="3855868" y="1219046"/>
            <a:ext cx="2526202" cy="1467738"/>
          </a:xfrm>
          <a:prstGeom prst="rect">
            <a:avLst/>
          </a:prstGeom>
        </p:spPr>
      </p:pic>
      <p:pic>
        <p:nvPicPr>
          <p:cNvPr id="19" name="図 18"/>
          <p:cNvPicPr>
            <a:picLocks noChangeAspect="1"/>
          </p:cNvPicPr>
          <p:nvPr/>
        </p:nvPicPr>
        <p:blipFill rotWithShape="1">
          <a:blip r:embed="rId8"/>
          <a:srcRect l="8871" t="3491" r="8003" b="10098"/>
          <a:stretch/>
        </p:blipFill>
        <p:spPr>
          <a:xfrm>
            <a:off x="3997604" y="3320056"/>
            <a:ext cx="2612805" cy="1661050"/>
          </a:xfrm>
          <a:prstGeom prst="rect">
            <a:avLst/>
          </a:prstGeom>
        </p:spPr>
      </p:pic>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12" name="テキスト ボックス 11"/>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
        <p:nvSpPr>
          <p:cNvPr id="2" name="正方形/長方形 1"/>
          <p:cNvSpPr/>
          <p:nvPr/>
        </p:nvSpPr>
        <p:spPr>
          <a:xfrm>
            <a:off x="-203200"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38707"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3200"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538707"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lang="ja-JP" altLang="en-US" dirty="0"/>
              <a:t>ピンの追加</a:t>
            </a:r>
            <a:endParaRPr lang="en-US" altLang="ja-JP" dirty="0"/>
          </a:p>
          <a:p>
            <a:pPr marL="0" indent="0">
              <a:buNone/>
            </a:pPr>
            <a:r>
              <a:rPr lang="ja-JP" altLang="en-US" dirty="0"/>
              <a:t>ワーカー追加</a:t>
            </a:r>
            <a:endParaRPr lang="en-US" altLang="ja-JP" dirty="0"/>
          </a:p>
          <a:p>
            <a:pPr marL="0" indent="0">
              <a:buNone/>
            </a:pPr>
            <a:r>
              <a:rPr lang="ja-JP" altLang="en-US" dirty="0"/>
              <a:t>ラジオチャット、オプション追加</a:t>
            </a:r>
            <a:endParaRPr lang="en-US" altLang="ja-JP" dirty="0"/>
          </a:p>
          <a:p>
            <a:pPr marL="0" indent="0">
              <a:buNone/>
            </a:pPr>
            <a:r>
              <a:rPr lang="ja-JP" altLang="en-US" dirty="0"/>
              <a:t>リスポーン地点選択追加</a:t>
            </a:r>
            <a:endParaRPr lang="en-US" altLang="ja-JP" dirty="0"/>
          </a:p>
          <a:p>
            <a:pPr marL="0" indent="0">
              <a:buNone/>
            </a:pPr>
            <a:r>
              <a:rPr lang="ja-JP" altLang="en-US" dirty="0"/>
              <a:t>キルログ追加</a:t>
            </a:r>
            <a:endParaRPr lang="en-US" altLang="ja-JP" dirty="0"/>
          </a:p>
          <a:p>
            <a:endParaRPr kumimoji="1" lang="ja-JP" altLang="en-US" dirty="0"/>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pic>
        <p:nvPicPr>
          <p:cNvPr id="5" name="図 4"/>
          <p:cNvPicPr>
            <a:picLocks noChangeAspect="1"/>
          </p:cNvPicPr>
          <p:nvPr/>
        </p:nvPicPr>
        <p:blipFill>
          <a:blip r:embed="rId2"/>
          <a:stretch>
            <a:fillRect/>
          </a:stretch>
        </p:blipFill>
        <p:spPr>
          <a:xfrm>
            <a:off x="12745037" y="2119123"/>
            <a:ext cx="3777559" cy="2124877"/>
          </a:xfrm>
          <a:prstGeom prst="rect">
            <a:avLst/>
          </a:prstGeom>
        </p:spPr>
      </p:pic>
      <p:pic>
        <p:nvPicPr>
          <p:cNvPr id="6" name="図 5"/>
          <p:cNvPicPr>
            <a:picLocks noChangeAspect="1"/>
          </p:cNvPicPr>
          <p:nvPr/>
        </p:nvPicPr>
        <p:blipFill>
          <a:blip r:embed="rId3"/>
          <a:stretch>
            <a:fillRect/>
          </a:stretch>
        </p:blipFill>
        <p:spPr>
          <a:xfrm>
            <a:off x="7900047" y="271717"/>
            <a:ext cx="4204974" cy="2365297"/>
          </a:xfrm>
          <a:prstGeom prst="rect">
            <a:avLst/>
          </a:prstGeom>
        </p:spPr>
      </p:pic>
      <p:pic>
        <p:nvPicPr>
          <p:cNvPr id="9" name="図 8"/>
          <p:cNvPicPr>
            <a:picLocks noChangeAspect="1"/>
          </p:cNvPicPr>
          <p:nvPr/>
        </p:nvPicPr>
        <p:blipFill>
          <a:blip r:embed="rId4"/>
          <a:stretch>
            <a:fillRect/>
          </a:stretch>
        </p:blipFill>
        <p:spPr>
          <a:xfrm>
            <a:off x="7749903" y="2208295"/>
            <a:ext cx="5068825" cy="2851214"/>
          </a:xfrm>
          <a:prstGeom prst="rect">
            <a:avLst/>
          </a:prstGeom>
        </p:spPr>
      </p:pic>
      <p:pic>
        <p:nvPicPr>
          <p:cNvPr id="10" name="図 9"/>
          <p:cNvPicPr>
            <a:picLocks noChangeAspect="1"/>
          </p:cNvPicPr>
          <p:nvPr/>
        </p:nvPicPr>
        <p:blipFill>
          <a:blip r:embed="rId5"/>
          <a:stretch>
            <a:fillRect/>
          </a:stretch>
        </p:blipFill>
        <p:spPr>
          <a:xfrm>
            <a:off x="7749903" y="8128762"/>
            <a:ext cx="6770230" cy="3808254"/>
          </a:xfrm>
          <a:prstGeom prst="rect">
            <a:avLst/>
          </a:prstGeom>
        </p:spPr>
      </p:pic>
      <p:pic>
        <p:nvPicPr>
          <p:cNvPr id="11" name="図 10"/>
          <p:cNvPicPr>
            <a:picLocks noChangeAspect="1"/>
          </p:cNvPicPr>
          <p:nvPr/>
        </p:nvPicPr>
        <p:blipFill>
          <a:blip r:embed="rId6"/>
          <a:stretch>
            <a:fillRect/>
          </a:stretch>
        </p:blipFill>
        <p:spPr>
          <a:xfrm>
            <a:off x="7760880" y="5459479"/>
            <a:ext cx="4351392" cy="2447658"/>
          </a:xfrm>
          <a:prstGeom prst="rect">
            <a:avLst/>
          </a:prstGeom>
        </p:spPr>
      </p:pic>
      <p:pic>
        <p:nvPicPr>
          <p:cNvPr id="12" name="図 11"/>
          <p:cNvPicPr>
            <a:picLocks noChangeAspect="1"/>
          </p:cNvPicPr>
          <p:nvPr/>
        </p:nvPicPr>
        <p:blipFill>
          <a:blip r:embed="rId7"/>
          <a:stretch>
            <a:fillRect/>
          </a:stretch>
        </p:blipFill>
        <p:spPr>
          <a:xfrm>
            <a:off x="12344437" y="-550160"/>
            <a:ext cx="4351392" cy="2447658"/>
          </a:xfrm>
          <a:prstGeom prst="rect">
            <a:avLst/>
          </a:prstGeom>
        </p:spPr>
      </p:pic>
    </p:spTree>
    <p:extLst>
      <p:ext uri="{BB962C8B-B14F-4D97-AF65-F5344CB8AC3E}">
        <p14:creationId xmlns:p14="http://schemas.microsoft.com/office/powerpoint/2010/main" val="2841256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1717</TotalTime>
  <Words>937</Words>
  <Application>Microsoft Office PowerPoint</Application>
  <PresentationFormat>A4 210 x 297 mm</PresentationFormat>
  <Paragraphs>256</Paragraphs>
  <Slides>16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游ゴシック</vt:lpstr>
      <vt:lpstr>游ゴシック Light</vt:lpstr>
      <vt:lpstr>Arial</vt:lpstr>
      <vt:lpstr>Black Ops One</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game128</cp:lastModifiedBy>
  <cp:revision>161</cp:revision>
  <dcterms:created xsi:type="dcterms:W3CDTF">2020-01-27T00:51:14Z</dcterms:created>
  <dcterms:modified xsi:type="dcterms:W3CDTF">2020-02-02T23:59:05Z</dcterms:modified>
</cp:coreProperties>
</file>